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handoutMasterIdLst>
    <p:handoutMasterId r:id="rId17"/>
  </p:handoutMasterIdLst>
  <p:sldIdLst>
    <p:sldId id="269" r:id="rId5"/>
    <p:sldId id="257" r:id="rId6"/>
    <p:sldId id="258" r:id="rId7"/>
    <p:sldId id="259" r:id="rId8"/>
    <p:sldId id="260" r:id="rId9"/>
    <p:sldId id="261" r:id="rId10"/>
    <p:sldId id="263" r:id="rId11"/>
    <p:sldId id="265" r:id="rId12"/>
    <p:sldId id="266" r:id="rId13"/>
    <p:sldId id="271" r:id="rId14"/>
    <p:sldId id="267" r:id="rId15"/>
  </p:sldIdLst>
  <p:sldSz cx="12192000" cy="6858000"/>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7" autoAdjust="0"/>
    <p:restoredTop sz="94660"/>
  </p:normalViewPr>
  <p:slideViewPr>
    <p:cSldViewPr snapToGrid="0" showGuides="1">
      <p:cViewPr varScale="1">
        <p:scale>
          <a:sx n="82" d="100"/>
          <a:sy n="82" d="100"/>
        </p:scale>
        <p:origin x="629" y="72"/>
      </p:cViewPr>
      <p:guideLst/>
    </p:cSldViewPr>
  </p:slideViewPr>
  <p:notesTextViewPr>
    <p:cViewPr>
      <p:scale>
        <a:sx n="1" d="1"/>
        <a:sy n="1" d="1"/>
      </p:scale>
      <p:origin x="0" y="0"/>
    </p:cViewPr>
  </p:notesTextViewPr>
  <p:sorterViewPr>
    <p:cViewPr>
      <p:scale>
        <a:sx n="100" d="100"/>
        <a:sy n="100" d="100"/>
      </p:scale>
      <p:origin x="0" y="-1308"/>
    </p:cViewPr>
  </p:sorterViewPr>
  <p:gridSpacing cx="324000" cy="3240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孝美 相澤" userId="abe2d022a9631408" providerId="LiveId" clId="{B997A3BC-A66A-4E9C-9075-FA5D59C55FE1}"/>
    <pc:docChg chg="undo custSel modSld">
      <pc:chgData name="孝美 相澤" userId="abe2d022a9631408" providerId="LiveId" clId="{B997A3BC-A66A-4E9C-9075-FA5D59C55FE1}" dt="2025-06-24T03:06:47.266" v="29" actId="20577"/>
      <pc:docMkLst>
        <pc:docMk/>
      </pc:docMkLst>
      <pc:sldChg chg="modSp mod">
        <pc:chgData name="孝美 相澤" userId="abe2d022a9631408" providerId="LiveId" clId="{B997A3BC-A66A-4E9C-9075-FA5D59C55FE1}" dt="2025-06-24T03:06:47.266" v="29" actId="20577"/>
        <pc:sldMkLst>
          <pc:docMk/>
          <pc:sldMk cId="3740507677" sldId="259"/>
        </pc:sldMkLst>
        <pc:spChg chg="mod">
          <ac:chgData name="孝美 相澤" userId="abe2d022a9631408" providerId="LiveId" clId="{B997A3BC-A66A-4E9C-9075-FA5D59C55FE1}" dt="2025-06-24T03:06:47.266" v="29" actId="20577"/>
          <ac:spMkLst>
            <pc:docMk/>
            <pc:sldMk cId="3740507677" sldId="259"/>
            <ac:spMk id="3" creationId="{00000000-0000-0000-0000-000000000000}"/>
          </ac:spMkLst>
        </pc:spChg>
      </pc:sldChg>
      <pc:sldChg chg="modSp mod">
        <pc:chgData name="孝美 相澤" userId="abe2d022a9631408" providerId="LiveId" clId="{B997A3BC-A66A-4E9C-9075-FA5D59C55FE1}" dt="2025-06-20T09:17:44.875" v="12" actId="20577"/>
        <pc:sldMkLst>
          <pc:docMk/>
          <pc:sldMk cId="3282778122" sldId="263"/>
        </pc:sldMkLst>
        <pc:spChg chg="mod">
          <ac:chgData name="孝美 相澤" userId="abe2d022a9631408" providerId="LiveId" clId="{B997A3BC-A66A-4E9C-9075-FA5D59C55FE1}" dt="2025-06-20T09:17:44.875" v="12" actId="20577"/>
          <ac:spMkLst>
            <pc:docMk/>
            <pc:sldMk cId="3282778122" sldId="263"/>
            <ac:spMk id="6" creationId="{00000000-0000-0000-0000-000000000000}"/>
          </ac:spMkLst>
        </pc:spChg>
      </pc:sldChg>
    </pc:docChg>
  </pc:docChgLst>
  <pc:docChgLst>
    <pc:chgData name="孝美 相澤" userId="abe2d022a9631408" providerId="LiveId" clId="{0904CC9C-EA8E-4C9D-9D9C-5815C03D39C8}"/>
    <pc:docChg chg="modSld">
      <pc:chgData name="孝美 相澤" userId="abe2d022a9631408" providerId="LiveId" clId="{0904CC9C-EA8E-4C9D-9D9C-5815C03D39C8}" dt="2025-06-17T06:28:35.248" v="81" actId="20577"/>
      <pc:docMkLst>
        <pc:docMk/>
      </pc:docMkLst>
      <pc:sldChg chg="modSp mod">
        <pc:chgData name="孝美 相澤" userId="abe2d022a9631408" providerId="LiveId" clId="{0904CC9C-EA8E-4C9D-9D9C-5815C03D39C8}" dt="2025-06-17T06:23:46.354" v="4" actId="20577"/>
        <pc:sldMkLst>
          <pc:docMk/>
          <pc:sldMk cId="1092840886" sldId="257"/>
        </pc:sldMkLst>
        <pc:spChg chg="mod">
          <ac:chgData name="孝美 相澤" userId="abe2d022a9631408" providerId="LiveId" clId="{0904CC9C-EA8E-4C9D-9D9C-5815C03D39C8}" dt="2025-06-17T06:23:46.354" v="4" actId="20577"/>
          <ac:spMkLst>
            <pc:docMk/>
            <pc:sldMk cId="1092840886" sldId="257"/>
            <ac:spMk id="3" creationId="{00000000-0000-0000-0000-000000000000}"/>
          </ac:spMkLst>
        </pc:spChg>
      </pc:sldChg>
      <pc:sldChg chg="modSp mod">
        <pc:chgData name="孝美 相澤" userId="abe2d022a9631408" providerId="LiveId" clId="{0904CC9C-EA8E-4C9D-9D9C-5815C03D39C8}" dt="2025-06-17T06:24:01.793" v="5" actId="20577"/>
        <pc:sldMkLst>
          <pc:docMk/>
          <pc:sldMk cId="1716327989" sldId="260"/>
        </pc:sldMkLst>
        <pc:spChg chg="mod">
          <ac:chgData name="孝美 相澤" userId="abe2d022a9631408" providerId="LiveId" clId="{0904CC9C-EA8E-4C9D-9D9C-5815C03D39C8}" dt="2025-06-17T06:24:01.793" v="5" actId="20577"/>
          <ac:spMkLst>
            <pc:docMk/>
            <pc:sldMk cId="1716327989" sldId="260"/>
            <ac:spMk id="3" creationId="{00000000-0000-0000-0000-000000000000}"/>
          </ac:spMkLst>
        </pc:spChg>
      </pc:sldChg>
      <pc:sldChg chg="modSp mod">
        <pc:chgData name="孝美 相澤" userId="abe2d022a9631408" providerId="LiveId" clId="{0904CC9C-EA8E-4C9D-9D9C-5815C03D39C8}" dt="2025-06-17T06:25:18.119" v="77" actId="20577"/>
        <pc:sldMkLst>
          <pc:docMk/>
          <pc:sldMk cId="553656539" sldId="267"/>
        </pc:sldMkLst>
        <pc:spChg chg="mod">
          <ac:chgData name="孝美 相澤" userId="abe2d022a9631408" providerId="LiveId" clId="{0904CC9C-EA8E-4C9D-9D9C-5815C03D39C8}" dt="2025-06-17T06:25:18.119" v="77" actId="20577"/>
          <ac:spMkLst>
            <pc:docMk/>
            <pc:sldMk cId="553656539" sldId="267"/>
            <ac:spMk id="7" creationId="{00000000-0000-0000-0000-000000000000}"/>
          </ac:spMkLst>
        </pc:spChg>
      </pc:sldChg>
      <pc:sldChg chg="modSp mod">
        <pc:chgData name="孝美 相澤" userId="abe2d022a9631408" providerId="LiveId" clId="{0904CC9C-EA8E-4C9D-9D9C-5815C03D39C8}" dt="2025-06-17T06:28:35.248" v="81" actId="20577"/>
        <pc:sldMkLst>
          <pc:docMk/>
          <pc:sldMk cId="2954201904" sldId="269"/>
        </pc:sldMkLst>
        <pc:spChg chg="mod">
          <ac:chgData name="孝美 相澤" userId="abe2d022a9631408" providerId="LiveId" clId="{0904CC9C-EA8E-4C9D-9D9C-5815C03D39C8}" dt="2025-06-17T06:28:35.248" v="81" actId="20577"/>
          <ac:spMkLst>
            <pc:docMk/>
            <pc:sldMk cId="2954201904" sldId="269"/>
            <ac:spMk id="2" creationId="{00000000-0000-0000-0000-000000000000}"/>
          </ac:spMkLst>
        </pc:spChg>
      </pc:sldChg>
      <pc:sldChg chg="modSp mod">
        <pc:chgData name="孝美 相澤" userId="abe2d022a9631408" providerId="LiveId" clId="{0904CC9C-EA8E-4C9D-9D9C-5815C03D39C8}" dt="2025-06-17T06:24:36.021" v="41" actId="20577"/>
        <pc:sldMkLst>
          <pc:docMk/>
          <pc:sldMk cId="973802579" sldId="271"/>
        </pc:sldMkLst>
        <pc:spChg chg="mod">
          <ac:chgData name="孝美 相澤" userId="abe2d022a9631408" providerId="LiveId" clId="{0904CC9C-EA8E-4C9D-9D9C-5815C03D39C8}" dt="2025-06-17T06:24:36.021" v="41" actId="20577"/>
          <ac:spMkLst>
            <pc:docMk/>
            <pc:sldMk cId="973802579" sldId="271"/>
            <ac:spMk id="3" creationId="{00000000-0000-0000-0000-000000000000}"/>
          </ac:spMkLst>
        </pc:spChg>
      </pc:sldChg>
    </pc:docChg>
  </pc:docChgLst>
  <pc:docChgLst>
    <pc:chgData name="Hirai Akihito/平井 暁人(MELCO/情報総研 マ回Ｇ)" userId="54f30cf5-eb2f-4063-8717-74e05c8761b7" providerId="ADAL" clId="{854B82FF-EFDF-4461-9B15-F97E2F09EF2C}"/>
    <pc:docChg chg="modSld">
      <pc:chgData name="Hirai Akihito/平井 暁人(MELCO/情報総研 マ回Ｇ)" userId="54f30cf5-eb2f-4063-8717-74e05c8761b7" providerId="ADAL" clId="{854B82FF-EFDF-4461-9B15-F97E2F09EF2C}" dt="2025-06-22T05:53:07.184" v="7" actId="6549"/>
      <pc:docMkLst>
        <pc:docMk/>
      </pc:docMkLst>
      <pc:sldChg chg="modSp mod">
        <pc:chgData name="Hirai Akihito/平井 暁人(MELCO/情報総研 マ回Ｇ)" userId="54f30cf5-eb2f-4063-8717-74e05c8761b7" providerId="ADAL" clId="{854B82FF-EFDF-4461-9B15-F97E2F09EF2C}" dt="2025-06-22T05:53:07.184" v="7" actId="6549"/>
        <pc:sldMkLst>
          <pc:docMk/>
          <pc:sldMk cId="3740507677" sldId="259"/>
        </pc:sldMkLst>
        <pc:spChg chg="mod">
          <ac:chgData name="Hirai Akihito/平井 暁人(MELCO/情報総研 マ回Ｇ)" userId="54f30cf5-eb2f-4063-8717-74e05c8761b7" providerId="ADAL" clId="{854B82FF-EFDF-4461-9B15-F97E2F09EF2C}" dt="2025-06-22T05:53:07.184" v="7" actId="6549"/>
          <ac:spMkLst>
            <pc:docMk/>
            <pc:sldMk cId="3740507677" sldId="259"/>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5696" cy="337467"/>
          </a:xfrm>
          <a:prstGeom prst="rect">
            <a:avLst/>
          </a:prstGeom>
        </p:spPr>
        <p:txBody>
          <a:bodyPr vert="horz" lIns="87572" tIns="43786" rIns="87572" bIns="43786"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5588412" y="1"/>
            <a:ext cx="4275696" cy="337467"/>
          </a:xfrm>
          <a:prstGeom prst="rect">
            <a:avLst/>
          </a:prstGeom>
        </p:spPr>
        <p:txBody>
          <a:bodyPr vert="horz" lIns="87572" tIns="43786" rIns="87572" bIns="43786" rtlCol="0"/>
          <a:lstStyle>
            <a:lvl1pPr algn="r">
              <a:defRPr sz="1100"/>
            </a:lvl1pPr>
          </a:lstStyle>
          <a:p>
            <a:fld id="{6D0A72D4-D4E1-4637-8AF3-38A4E5BAA112}" type="datetimeFigureOut">
              <a:rPr kumimoji="1" lang="ja-JP" altLang="en-US" smtClean="0"/>
              <a:t>2025/6/24</a:t>
            </a:fld>
            <a:endParaRPr kumimoji="1" lang="ja-JP" altLang="en-US"/>
          </a:p>
        </p:txBody>
      </p:sp>
      <p:sp>
        <p:nvSpPr>
          <p:cNvPr id="4" name="フッター プレースホルダー 3"/>
          <p:cNvSpPr>
            <a:spLocks noGrp="1"/>
          </p:cNvSpPr>
          <p:nvPr>
            <p:ph type="ftr" sz="quarter" idx="2"/>
          </p:nvPr>
        </p:nvSpPr>
        <p:spPr>
          <a:xfrm>
            <a:off x="1" y="6398296"/>
            <a:ext cx="4275696" cy="337467"/>
          </a:xfrm>
          <a:prstGeom prst="rect">
            <a:avLst/>
          </a:prstGeom>
        </p:spPr>
        <p:txBody>
          <a:bodyPr vert="horz" lIns="87572" tIns="43786" rIns="87572" bIns="43786"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5588412" y="6398296"/>
            <a:ext cx="4275696" cy="337467"/>
          </a:xfrm>
          <a:prstGeom prst="rect">
            <a:avLst/>
          </a:prstGeom>
        </p:spPr>
        <p:txBody>
          <a:bodyPr vert="horz" lIns="87572" tIns="43786" rIns="87572" bIns="43786" rtlCol="0" anchor="b"/>
          <a:lstStyle>
            <a:lvl1pPr algn="r">
              <a:defRPr sz="1100"/>
            </a:lvl1pPr>
          </a:lstStyle>
          <a:p>
            <a:fld id="{AA4BCC35-E25C-44A8-9889-D00E2B908E5E}" type="slidenum">
              <a:rPr kumimoji="1" lang="ja-JP" altLang="en-US" smtClean="0"/>
              <a:t>‹#›</a:t>
            </a:fld>
            <a:endParaRPr kumimoji="1" lang="ja-JP" altLang="en-US"/>
          </a:p>
        </p:txBody>
      </p:sp>
    </p:spTree>
    <p:extLst>
      <p:ext uri="{BB962C8B-B14F-4D97-AF65-F5344CB8AC3E}">
        <p14:creationId xmlns:p14="http://schemas.microsoft.com/office/powerpoint/2010/main" val="247503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275401" cy="337958"/>
          </a:xfrm>
          <a:prstGeom prst="rect">
            <a:avLst/>
          </a:prstGeom>
        </p:spPr>
        <p:txBody>
          <a:bodyPr vert="horz" lIns="94858" tIns="47429" rIns="94858" bIns="47429"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629" y="0"/>
            <a:ext cx="4275401" cy="337958"/>
          </a:xfrm>
          <a:prstGeom prst="rect">
            <a:avLst/>
          </a:prstGeom>
        </p:spPr>
        <p:txBody>
          <a:bodyPr vert="horz" lIns="94858" tIns="47429" rIns="94858" bIns="47429" rtlCol="0"/>
          <a:lstStyle>
            <a:lvl1pPr algn="r">
              <a:defRPr sz="1200"/>
            </a:lvl1pPr>
          </a:lstStyle>
          <a:p>
            <a:fld id="{E4C1B746-C3E5-4A88-A10E-46FBD2C2834A}" type="datetimeFigureOut">
              <a:rPr kumimoji="1" lang="ja-JP" altLang="en-US" smtClean="0"/>
              <a:t>2025/6/24</a:t>
            </a:fld>
            <a:endParaRPr kumimoji="1" lang="ja-JP" altLang="en-US"/>
          </a:p>
        </p:txBody>
      </p:sp>
      <p:sp>
        <p:nvSpPr>
          <p:cNvPr id="4" name="スライド イメージ プレースホルダー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4858" tIns="47429" rIns="94858" bIns="47429" rtlCol="0" anchor="ctr"/>
          <a:lstStyle/>
          <a:p>
            <a:endParaRPr lang="ja-JP" altLang="en-US"/>
          </a:p>
        </p:txBody>
      </p:sp>
      <p:sp>
        <p:nvSpPr>
          <p:cNvPr id="5" name="ノート プレースホルダー 4"/>
          <p:cNvSpPr>
            <a:spLocks noGrp="1"/>
          </p:cNvSpPr>
          <p:nvPr>
            <p:ph type="body" sz="quarter" idx="3"/>
          </p:nvPr>
        </p:nvSpPr>
        <p:spPr>
          <a:xfrm>
            <a:off x="986632" y="3241586"/>
            <a:ext cx="7893050" cy="2652206"/>
          </a:xfrm>
          <a:prstGeom prst="rect">
            <a:avLst/>
          </a:prstGeom>
        </p:spPr>
        <p:txBody>
          <a:bodyPr vert="horz" lIns="94858" tIns="47429" rIns="94858" bIns="4742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397807"/>
            <a:ext cx="4275401" cy="337957"/>
          </a:xfrm>
          <a:prstGeom prst="rect">
            <a:avLst/>
          </a:prstGeom>
        </p:spPr>
        <p:txBody>
          <a:bodyPr vert="horz" lIns="94858" tIns="47429" rIns="94858" bIns="4742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629" y="6397807"/>
            <a:ext cx="4275401" cy="337957"/>
          </a:xfrm>
          <a:prstGeom prst="rect">
            <a:avLst/>
          </a:prstGeom>
        </p:spPr>
        <p:txBody>
          <a:bodyPr vert="horz" lIns="94858" tIns="47429" rIns="94858" bIns="47429" rtlCol="0" anchor="b"/>
          <a:lstStyle>
            <a:lvl1pPr algn="r">
              <a:defRPr sz="1200"/>
            </a:lvl1pPr>
          </a:lstStyle>
          <a:p>
            <a:fld id="{938F28A3-6ABB-4BF3-84DE-E4EC847B70A8}" type="slidenum">
              <a:rPr kumimoji="1" lang="ja-JP" altLang="en-US" smtClean="0"/>
              <a:t>‹#›</a:t>
            </a:fld>
            <a:endParaRPr kumimoji="1" lang="ja-JP" altLang="en-US"/>
          </a:p>
        </p:txBody>
      </p:sp>
    </p:spTree>
    <p:extLst>
      <p:ext uri="{BB962C8B-B14F-4D97-AF65-F5344CB8AC3E}">
        <p14:creationId xmlns:p14="http://schemas.microsoft.com/office/powerpoint/2010/main" val="8161125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38F28A3-6ABB-4BF3-84DE-E4EC847B70A8}" type="slidenum">
              <a:rPr kumimoji="1" lang="ja-JP" altLang="en-US" smtClean="0"/>
              <a:t>1</a:t>
            </a:fld>
            <a:endParaRPr kumimoji="1" lang="ja-JP" altLang="en-US"/>
          </a:p>
        </p:txBody>
      </p:sp>
    </p:spTree>
    <p:extLst>
      <p:ext uri="{BB962C8B-B14F-4D97-AF65-F5344CB8AC3E}">
        <p14:creationId xmlns:p14="http://schemas.microsoft.com/office/powerpoint/2010/main" val="3784181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96E6254-1999-449D-B987-3462D34E7DEE}" type="datetime1">
              <a:rPr kumimoji="1" lang="ja-JP" altLang="en-US" smtClean="0"/>
              <a:t>2025/6/24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2387979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5C759F1-626A-45E5-ABA2-58C055F9C0E5}" type="datetime1">
              <a:rPr kumimoji="1" lang="ja-JP" altLang="en-US" smtClean="0"/>
              <a:t>2025/6/24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273080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FD02C57-F3EC-4B58-9DC8-64570702DF14}" type="datetime1">
              <a:rPr kumimoji="1" lang="ja-JP" altLang="en-US" smtClean="0"/>
              <a:t>2025/6/24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7290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CF4A37-697A-4DD0-BD0F-F6E739CB22F4}" type="datetime1">
              <a:rPr kumimoji="1" lang="ja-JP" altLang="en-US" smtClean="0"/>
              <a:t>2025/6/24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291631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0CA6CCC-B1BA-4998-9063-50B84ED34F0D}" type="datetime1">
              <a:rPr kumimoji="1" lang="ja-JP" altLang="en-US" smtClean="0"/>
              <a:t>2025/6/24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1280035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E98FAE8-6463-4C7F-A090-FDA11C9A79CD}" type="datetime1">
              <a:rPr kumimoji="1" lang="ja-JP" altLang="en-US" smtClean="0"/>
              <a:t>2025/6/24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415412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71BFEA-A5CE-4963-83F9-89C4669C06F3}" type="datetime1">
              <a:rPr kumimoji="1" lang="ja-JP" altLang="en-US" smtClean="0"/>
              <a:t>2025/6/24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2086808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D472FEF-873B-48EB-947F-D9B226F51D47}" type="datetime1">
              <a:rPr kumimoji="1" lang="ja-JP" altLang="en-US" smtClean="0"/>
              <a:t>2025/6/24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477550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BC27B52-1E31-4FAC-AB40-F47CA60D2503}" type="datetime1">
              <a:rPr kumimoji="1" lang="ja-JP" altLang="en-US" smtClean="0"/>
              <a:t>2025/6/24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1520180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85E6C2-FD53-4EC5-91F5-8769232BC9BA}" type="datetime1">
              <a:rPr kumimoji="1" lang="ja-JP" altLang="en-US" smtClean="0"/>
              <a:t>2025/6/24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3276089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0CA247B-8723-4136-9883-684BB5A397B4}" type="datetime1">
              <a:rPr kumimoji="1" lang="ja-JP" altLang="en-US" smtClean="0"/>
              <a:t>2025/6/24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1470215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8B496F-BEF1-4488-8504-2F4B0ECD5A78}" type="datetime1">
              <a:rPr kumimoji="1" lang="ja-JP" altLang="en-US" smtClean="0"/>
              <a:t>2025/6/24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73B66-5B61-47AC-A327-C0424A9ADB3C}" type="slidenum">
              <a:rPr kumimoji="1" lang="ja-JP" altLang="en-US" smtClean="0"/>
              <a:t>‹#›</a:t>
            </a:fld>
            <a:endParaRPr kumimoji="1" lang="ja-JP" altLang="en-US"/>
          </a:p>
        </p:txBody>
      </p:sp>
    </p:spTree>
    <p:extLst>
      <p:ext uri="{BB962C8B-B14F-4D97-AF65-F5344CB8AC3E}">
        <p14:creationId xmlns:p14="http://schemas.microsoft.com/office/powerpoint/2010/main" val="369734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aizawa@apmc-mwe.org" TargetMode="External"/><Relationship Id="rId2" Type="http://schemas.openxmlformats.org/officeDocument/2006/relationships/hyperlink" Target="mailto:mwe2024@apmc-conf.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6052456"/>
          </a:xfrm>
        </p:spPr>
        <p:txBody>
          <a:bodyPr>
            <a:normAutofit/>
          </a:bodyPr>
          <a:lstStyle/>
          <a:p>
            <a:pPr algn="ctr"/>
            <a:r>
              <a:rPr lang="en-US" altLang="ja-JP" sz="4000" b="1" dirty="0"/>
              <a:t>MWE 2025</a:t>
            </a:r>
            <a:r>
              <a:rPr lang="ja-JP" altLang="ja-JP" sz="4000" b="1" dirty="0"/>
              <a:t>原稿テンプレート </a:t>
            </a:r>
            <a:r>
              <a:rPr lang="en-US" altLang="ja-JP" sz="4000" b="1" dirty="0"/>
              <a:t>(</a:t>
            </a:r>
            <a:r>
              <a:rPr lang="ja-JP" altLang="ja-JP" sz="4000" b="1" dirty="0"/>
              <a:t>タイトル</a:t>
            </a:r>
            <a:r>
              <a:rPr lang="en-US" altLang="ja-JP" sz="4000" b="1" dirty="0"/>
              <a:t>)</a:t>
            </a:r>
            <a:br>
              <a:rPr lang="ja-JP" altLang="ja-JP" sz="4000" b="1" dirty="0"/>
            </a:br>
            <a:r>
              <a:rPr lang="ja-JP" altLang="ja-JP" sz="4000" b="1" dirty="0"/>
              <a:t>－サブタイトル－</a:t>
            </a:r>
            <a:br>
              <a:rPr lang="ja-JP" altLang="ja-JP" sz="4000" b="1" dirty="0"/>
            </a:br>
            <a:r>
              <a:rPr lang="en-US" altLang="ja-JP" sz="4000" b="1" dirty="0"/>
              <a:t>MWE 2025 Word Template (Title)</a:t>
            </a:r>
            <a:br>
              <a:rPr lang="ja-JP" altLang="ja-JP" sz="4000" b="1" dirty="0"/>
            </a:br>
            <a:r>
              <a:rPr lang="ja-JP" altLang="ja-JP" sz="4000" b="1" dirty="0"/>
              <a:t>－</a:t>
            </a:r>
            <a:r>
              <a:rPr lang="en-US" altLang="ja-JP" sz="4000" b="1" dirty="0"/>
              <a:t>Subtitle</a:t>
            </a:r>
            <a:r>
              <a:rPr lang="ja-JP" altLang="ja-JP" sz="4000" b="1" dirty="0"/>
              <a:t>－</a:t>
            </a:r>
            <a:br>
              <a:rPr lang="en-US" altLang="ja-JP" sz="4000" b="1" dirty="0"/>
            </a:br>
            <a:br>
              <a:rPr lang="ja-JP" altLang="ja-JP" sz="4000" b="1" dirty="0"/>
            </a:br>
            <a:r>
              <a:rPr lang="ja-JP" altLang="ja-JP" sz="3200" b="1" dirty="0"/>
              <a:t>電波 花子</a:t>
            </a:r>
            <a:r>
              <a:rPr lang="ja-JP" altLang="ja-JP" sz="3200" b="1" baseline="30000" dirty="0"/>
              <a:t>†</a:t>
            </a:r>
            <a:r>
              <a:rPr lang="en-US" altLang="ja-JP" sz="3200" b="1" dirty="0"/>
              <a:t>   </a:t>
            </a:r>
            <a:r>
              <a:rPr lang="ja-JP" altLang="ja-JP" sz="3200" b="1" dirty="0"/>
              <a:t>舞黒 太郎</a:t>
            </a:r>
            <a:r>
              <a:rPr lang="ja-JP" altLang="ja-JP" sz="3200" b="1" baseline="30000" dirty="0"/>
              <a:t>‡</a:t>
            </a:r>
            <a:r>
              <a:rPr lang="en-US" altLang="ja-JP" sz="3200" b="1" dirty="0"/>
              <a:t>   </a:t>
            </a:r>
            <a:r>
              <a:rPr lang="ja-JP" altLang="ja-JP" sz="3200" b="1" dirty="0"/>
              <a:t>美里 次郎</a:t>
            </a:r>
            <a:r>
              <a:rPr lang="ja-JP" altLang="ja-JP" sz="3200" b="1" baseline="30000" dirty="0"/>
              <a:t>‡</a:t>
            </a:r>
            <a:br>
              <a:rPr lang="ja-JP" altLang="ja-JP" sz="3200" b="1" dirty="0"/>
            </a:br>
            <a:r>
              <a:rPr lang="en-US" altLang="ja-JP" sz="3200" b="1" dirty="0" err="1"/>
              <a:t>Hanako</a:t>
            </a:r>
            <a:r>
              <a:rPr lang="en-US" altLang="ja-JP" sz="3200" b="1" dirty="0"/>
              <a:t> DENPA</a:t>
            </a:r>
            <a:r>
              <a:rPr lang="ja-JP" altLang="ja-JP" sz="3200" b="1" baseline="30000" dirty="0"/>
              <a:t>†</a:t>
            </a:r>
            <a:r>
              <a:rPr lang="en-US" altLang="ja-JP" sz="3200" b="1" dirty="0"/>
              <a:t>   Taro MAIKURO</a:t>
            </a:r>
            <a:r>
              <a:rPr lang="ja-JP" altLang="ja-JP" sz="3200" b="1" baseline="30000" dirty="0"/>
              <a:t>‡</a:t>
            </a:r>
            <a:r>
              <a:rPr lang="en-US" altLang="ja-JP" sz="3200" b="1" dirty="0"/>
              <a:t>  and  Jiro MIRI</a:t>
            </a:r>
            <a:r>
              <a:rPr lang="ja-JP" altLang="ja-JP" sz="3200" b="1" baseline="30000" dirty="0"/>
              <a:t>‡</a:t>
            </a:r>
            <a:br>
              <a:rPr lang="ja-JP" altLang="ja-JP" sz="3200" b="1" dirty="0"/>
            </a:br>
            <a:r>
              <a:rPr lang="zh-CN" altLang="ja-JP" sz="3200" b="1" dirty="0">
                <a:latin typeface="ＭＳ Ｐゴシック" panose="020B0600070205080204" pitchFamily="50" charset="-128"/>
                <a:ea typeface="ＭＳ Ｐゴシック" panose="020B0600070205080204" pitchFamily="50" charset="-128"/>
              </a:rPr>
              <a:t>†</a:t>
            </a:r>
            <a:r>
              <a:rPr lang="ja-JP" altLang="en-US" sz="3200" b="1" dirty="0">
                <a:latin typeface="ＭＳ Ｐゴシック" panose="020B0600070205080204" pitchFamily="50" charset="-128"/>
                <a:ea typeface="ＭＳ Ｐゴシック" panose="020B0600070205080204" pitchFamily="50" charset="-128"/>
              </a:rPr>
              <a:t>東京電波</a:t>
            </a:r>
            <a:r>
              <a:rPr lang="zh-CN" altLang="ja-JP" sz="3200" b="1" dirty="0">
                <a:latin typeface="ＭＳ Ｐゴシック" panose="020B0600070205080204" pitchFamily="50" charset="-128"/>
                <a:ea typeface="ＭＳ Ｐゴシック" panose="020B0600070205080204" pitchFamily="50" charset="-128"/>
              </a:rPr>
              <a:t>大学　‡ </a:t>
            </a:r>
            <a:r>
              <a:rPr lang="en-US" altLang="ja-JP" sz="3200" b="1" dirty="0">
                <a:latin typeface="ＭＳ Ｐゴシック" panose="020B0600070205080204" pitchFamily="50" charset="-128"/>
                <a:ea typeface="ＭＳ Ｐゴシック" panose="020B0600070205080204" pitchFamily="50" charset="-128"/>
              </a:rPr>
              <a:t>(</a:t>
            </a:r>
            <a:r>
              <a:rPr lang="ja-JP" altLang="en-US" sz="3200" b="1" dirty="0">
                <a:latin typeface="ＭＳ Ｐゴシック" panose="020B0600070205080204" pitchFamily="50" charset="-128"/>
                <a:ea typeface="ＭＳ Ｐゴシック" panose="020B0600070205080204" pitchFamily="50" charset="-128"/>
              </a:rPr>
              <a:t>株</a:t>
            </a:r>
            <a:r>
              <a:rPr lang="en-US" altLang="ja-JP" sz="3200" b="1" dirty="0">
                <a:latin typeface="ＭＳ Ｐゴシック" panose="020B0600070205080204" pitchFamily="50" charset="-128"/>
                <a:ea typeface="ＭＳ Ｐゴシック" panose="020B0600070205080204" pitchFamily="50" charset="-128"/>
              </a:rPr>
              <a:t>)</a:t>
            </a:r>
            <a:r>
              <a:rPr lang="ja-JP" altLang="en-US" sz="3200" b="1" dirty="0">
                <a:latin typeface="ＭＳ Ｐゴシック" panose="020B0600070205080204" pitchFamily="50" charset="-128"/>
                <a:ea typeface="ＭＳ Ｐゴシック" panose="020B0600070205080204" pitchFamily="50" charset="-128"/>
              </a:rPr>
              <a:t>ミリ波</a:t>
            </a:r>
            <a:br>
              <a:rPr lang="en-US" altLang="ja-JP" sz="3200" b="1" dirty="0">
                <a:latin typeface="ＭＳ Ｐゴシック" panose="020B0600070205080204" pitchFamily="50" charset="-128"/>
                <a:ea typeface="ＭＳ Ｐゴシック" panose="020B0600070205080204" pitchFamily="50" charset="-128"/>
              </a:rPr>
            </a:br>
            <a:r>
              <a:rPr lang="en-US" altLang="ja-JP" sz="3200" b="1" dirty="0"/>
              <a:t>Tokyo Denpa Univ.    Millimeter Wave Corp.</a:t>
            </a:r>
            <a:br>
              <a:rPr lang="ja-JP" altLang="en-US" sz="3200" b="1" dirty="0">
                <a:latin typeface="ＭＳ Ｐゴシック" panose="020B0600070205080204" pitchFamily="50" charset="-128"/>
                <a:ea typeface="ＭＳ Ｐゴシック" panose="020B0600070205080204" pitchFamily="50" charset="-128"/>
              </a:rPr>
            </a:br>
            <a:br>
              <a:rPr lang="ja-JP" altLang="en-US" sz="3200" b="1" dirty="0">
                <a:latin typeface="ＭＳ Ｐゴシック" panose="020B0600070205080204" pitchFamily="50" charset="-128"/>
                <a:ea typeface="ＭＳ Ｐゴシック" panose="020B0600070205080204" pitchFamily="50" charset="-128"/>
              </a:rPr>
            </a:br>
            <a:r>
              <a:rPr lang="en-US" altLang="ja-JP" sz="3200" b="1" dirty="0">
                <a:latin typeface="ＭＳ Ｐゴシック" panose="020B0600070205080204" pitchFamily="50" charset="-128"/>
              </a:rPr>
              <a:t>hanako@t_denpa.ac.jp, taro@t_denpa.ac.jp, jiro@milliha.co.jp</a:t>
            </a:r>
            <a:endParaRPr lang="ja-JP" altLang="ja-JP" sz="3200" u="sng"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p:txBody>
          <a:bodyPr/>
          <a:lstStyle/>
          <a:p>
            <a:fld id="{D0D73B66-5B61-47AC-A327-C0424A9ADB3C}" type="slidenum">
              <a:rPr kumimoji="1" lang="ja-JP" altLang="en-US" smtClean="0"/>
              <a:t>1</a:t>
            </a:fld>
            <a:endParaRPr kumimoji="1" lang="ja-JP" altLang="en-US" dirty="0"/>
          </a:p>
        </p:txBody>
      </p:sp>
    </p:spTree>
    <p:extLst>
      <p:ext uri="{BB962C8B-B14F-4D97-AF65-F5344CB8AC3E}">
        <p14:creationId xmlns:p14="http://schemas.microsoft.com/office/powerpoint/2010/main" val="2954201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9.</a:t>
            </a:r>
            <a:r>
              <a:rPr lang="ja-JP" altLang="en-US" sz="4000" b="1" dirty="0"/>
              <a:t>電子原稿</a:t>
            </a:r>
            <a:r>
              <a:rPr lang="ja-JP" altLang="ja-JP" sz="4000" b="1" dirty="0"/>
              <a:t>の送付先</a:t>
            </a:r>
            <a:r>
              <a:rPr lang="ja-JP" altLang="en-US" sz="4000" b="1" dirty="0"/>
              <a:t>および問合せ先</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r>
              <a:rPr lang="ja-JP" altLang="en-US" dirty="0"/>
              <a:t>電子原稿</a:t>
            </a:r>
            <a:r>
              <a:rPr lang="ja-JP" altLang="ja-JP" dirty="0"/>
              <a:t>の送付先</a:t>
            </a:r>
          </a:p>
          <a:p>
            <a:pPr marL="0" indent="0">
              <a:buNone/>
            </a:pPr>
            <a:r>
              <a:rPr lang="ja-JP" altLang="en-US" dirty="0"/>
              <a:t>	</a:t>
            </a:r>
            <a:r>
              <a:rPr lang="en-US" altLang="ja-JP" dirty="0"/>
              <a:t>MWE 2025</a:t>
            </a:r>
            <a:r>
              <a:rPr lang="ja-JP" altLang="en-US" dirty="0"/>
              <a:t>電子原稿受付担当：矢崎</a:t>
            </a:r>
          </a:p>
          <a:p>
            <a:pPr marL="0" indent="0">
              <a:buNone/>
            </a:pPr>
            <a:r>
              <a:rPr lang="ja-JP" altLang="en-US" dirty="0"/>
              <a:t>	</a:t>
            </a:r>
            <a:r>
              <a:rPr lang="en-US" altLang="ja-JP" dirty="0"/>
              <a:t>E-mail: </a:t>
            </a:r>
            <a:r>
              <a:rPr lang="en-US" altLang="ja-JP" dirty="0">
                <a:hlinkClick r:id="rId2"/>
              </a:rPr>
              <a:t>mwe2025@apmc-conf.org</a:t>
            </a:r>
            <a:endParaRPr lang="en-US" altLang="ja-JP" dirty="0"/>
          </a:p>
          <a:p>
            <a:pPr marL="0" indent="0">
              <a:buNone/>
            </a:pPr>
            <a:endParaRPr lang="en-US" altLang="ja-JP" dirty="0"/>
          </a:p>
          <a:p>
            <a:r>
              <a:rPr lang="ja-JP" altLang="en-US" dirty="0"/>
              <a:t>その他</a:t>
            </a:r>
            <a:r>
              <a:rPr lang="en-US" altLang="ja-JP" dirty="0"/>
              <a:t>MWE 2025</a:t>
            </a:r>
            <a:r>
              <a:rPr lang="ja-JP" altLang="en-US" dirty="0"/>
              <a:t>全般の問合せ</a:t>
            </a:r>
            <a:r>
              <a:rPr lang="ja-JP" altLang="ja-JP" dirty="0"/>
              <a:t>先</a:t>
            </a:r>
          </a:p>
          <a:p>
            <a:pPr marL="0" indent="0">
              <a:buNone/>
            </a:pPr>
            <a:r>
              <a:rPr lang="ja-JP" altLang="en-US" dirty="0"/>
              <a:t>	電子情報通信学会</a:t>
            </a:r>
            <a:r>
              <a:rPr lang="en-US" altLang="ja-JP" dirty="0"/>
              <a:t>APMC</a:t>
            </a:r>
            <a:r>
              <a:rPr lang="ja-JP" altLang="en-US" dirty="0"/>
              <a:t>国内員会／</a:t>
            </a:r>
            <a:endParaRPr lang="en-US" altLang="ja-JP" dirty="0"/>
          </a:p>
          <a:p>
            <a:pPr marL="0" indent="0">
              <a:buNone/>
            </a:pPr>
            <a:r>
              <a:rPr lang="ja-JP" altLang="en-US" dirty="0"/>
              <a:t>　　　   </a:t>
            </a:r>
            <a:r>
              <a:rPr lang="en-US" altLang="ja-JP" dirty="0"/>
              <a:t>MWE</a:t>
            </a:r>
            <a:r>
              <a:rPr lang="ja-JP" altLang="en-US" dirty="0"/>
              <a:t> </a:t>
            </a:r>
            <a:r>
              <a:rPr lang="en-US" altLang="ja-JP" dirty="0"/>
              <a:t>2025</a:t>
            </a:r>
            <a:r>
              <a:rPr lang="ja-JP" altLang="en-US" dirty="0"/>
              <a:t>事務局</a:t>
            </a:r>
          </a:p>
          <a:p>
            <a:pPr marL="0" indent="0">
              <a:buNone/>
            </a:pPr>
            <a:r>
              <a:rPr lang="ja-JP" altLang="en-US" dirty="0"/>
              <a:t>	㈱リアルコミュニケーションズ　担当：相澤</a:t>
            </a:r>
          </a:p>
          <a:p>
            <a:pPr marL="0" indent="0">
              <a:buNone/>
            </a:pPr>
            <a:r>
              <a:rPr lang="ja-JP" altLang="en-US" dirty="0"/>
              <a:t>	</a:t>
            </a:r>
            <a:r>
              <a:rPr lang="en-US" altLang="ja-JP" dirty="0"/>
              <a:t>E-mail: </a:t>
            </a:r>
            <a:r>
              <a:rPr lang="en-US" altLang="ja-JP" dirty="0">
                <a:hlinkClick r:id="rId3"/>
              </a:rPr>
              <a:t>aizawa@apmc-mwe.org</a:t>
            </a:r>
            <a:endParaRPr lang="en-US" altLang="ja-JP" dirty="0"/>
          </a:p>
          <a:p>
            <a:pPr marL="0" indent="0">
              <a:buNone/>
            </a:pPr>
            <a:r>
              <a:rPr lang="en-US" altLang="ja-JP" dirty="0"/>
              <a:t>	TEL: 047-309-3616</a:t>
            </a:r>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10</a:t>
            </a:fld>
            <a:endParaRPr kumimoji="1" lang="ja-JP" altLang="en-US"/>
          </a:p>
        </p:txBody>
      </p:sp>
    </p:spTree>
    <p:extLst>
      <p:ext uri="{BB962C8B-B14F-4D97-AF65-F5344CB8AC3E}">
        <p14:creationId xmlns:p14="http://schemas.microsoft.com/office/powerpoint/2010/main" val="973802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10. </a:t>
            </a:r>
            <a:r>
              <a:rPr lang="ja-JP" altLang="en-US" sz="4000" b="1" dirty="0"/>
              <a:t>文献および著者紹介</a:t>
            </a:r>
            <a:endParaRPr kumimoji="1" lang="ja-JP" altLang="en-US" sz="4000" dirty="0"/>
          </a:p>
        </p:txBody>
      </p:sp>
      <p:sp>
        <p:nvSpPr>
          <p:cNvPr id="3" name="コンテンツ プレースホルダー 2"/>
          <p:cNvSpPr>
            <a:spLocks noGrp="1"/>
          </p:cNvSpPr>
          <p:nvPr>
            <p:ph idx="1"/>
          </p:nvPr>
        </p:nvSpPr>
        <p:spPr>
          <a:xfrm>
            <a:off x="0" y="1335381"/>
            <a:ext cx="12192000" cy="5639581"/>
          </a:xfrm>
        </p:spPr>
        <p:txBody>
          <a:bodyPr>
            <a:normAutofit fontScale="55000" lnSpcReduction="20000"/>
          </a:bodyPr>
          <a:lstStyle/>
          <a:p>
            <a:pPr marL="0" lvl="0" indent="0">
              <a:buNone/>
            </a:pPr>
            <a:r>
              <a:rPr lang="en-US" altLang="ja-JP" dirty="0"/>
              <a:t>[1] (</a:t>
            </a:r>
            <a:r>
              <a:rPr lang="ja-JP" altLang="ja-JP" dirty="0"/>
              <a:t>雑誌の場合</a:t>
            </a:r>
            <a:r>
              <a:rPr lang="en-US" altLang="ja-JP" dirty="0"/>
              <a:t>) </a:t>
            </a:r>
            <a:r>
              <a:rPr lang="ja-JP" altLang="ja-JP" dirty="0"/>
              <a:t>著者名，“標題，”雑誌名，巻，号，</a:t>
            </a:r>
            <a:r>
              <a:rPr lang="en-US" altLang="ja-JP" dirty="0"/>
              <a:t>pp.</a:t>
            </a:r>
            <a:r>
              <a:rPr lang="ja-JP" altLang="ja-JP" dirty="0"/>
              <a:t>を付けて始め－終りのページ，月</a:t>
            </a:r>
            <a:r>
              <a:rPr lang="en-US" altLang="ja-JP" dirty="0"/>
              <a:t>(</a:t>
            </a:r>
            <a:r>
              <a:rPr lang="ja-JP" altLang="ja-JP" dirty="0"/>
              <a:t>英語</a:t>
            </a:r>
            <a:r>
              <a:rPr lang="en-US" altLang="ja-JP" dirty="0"/>
              <a:t>)</a:t>
            </a:r>
            <a:r>
              <a:rPr lang="ja-JP" altLang="ja-JP" dirty="0"/>
              <a:t>年</a:t>
            </a:r>
            <a:r>
              <a:rPr lang="en-US" altLang="ja-JP" dirty="0"/>
              <a:t>.</a:t>
            </a:r>
            <a:endParaRPr lang="ja-JP" altLang="ja-JP" dirty="0"/>
          </a:p>
          <a:p>
            <a:pPr marL="0" lvl="0" indent="0">
              <a:buNone/>
            </a:pPr>
            <a:r>
              <a:rPr lang="en-US" altLang="ja-JP" dirty="0"/>
              <a:t>[2] (</a:t>
            </a:r>
            <a:r>
              <a:rPr lang="ja-JP" altLang="ja-JP" dirty="0"/>
              <a:t>雑誌例</a:t>
            </a:r>
            <a:r>
              <a:rPr lang="en-US" altLang="ja-JP" dirty="0"/>
              <a:t>1) </a:t>
            </a:r>
            <a:r>
              <a:rPr lang="ja-JP" altLang="ja-JP" dirty="0"/>
              <a:t>山上一郎，山下二郎，</a:t>
            </a:r>
            <a:r>
              <a:rPr lang="en-US" altLang="ja-JP" dirty="0"/>
              <a:t>“</a:t>
            </a:r>
            <a:r>
              <a:rPr lang="ja-JP" altLang="ja-JP" dirty="0"/>
              <a:t>パラメトリック増幅器，</a:t>
            </a:r>
            <a:r>
              <a:rPr lang="en-US" altLang="ja-JP" dirty="0"/>
              <a:t>”</a:t>
            </a:r>
            <a:r>
              <a:rPr lang="ja-JP" altLang="ja-JP" dirty="0"/>
              <a:t>信学論</a:t>
            </a:r>
            <a:r>
              <a:rPr lang="en-US" altLang="ja-JP" dirty="0"/>
              <a:t>(B), vol.J62-B, no.1, pp.20-27, Jan.1979.</a:t>
            </a:r>
            <a:endParaRPr lang="ja-JP" altLang="ja-JP" dirty="0"/>
          </a:p>
          <a:p>
            <a:pPr marL="0" lvl="0" indent="0">
              <a:buNone/>
            </a:pPr>
            <a:r>
              <a:rPr lang="en-US" altLang="ja-JP" dirty="0"/>
              <a:t>[3] (</a:t>
            </a:r>
            <a:r>
              <a:rPr lang="ja-JP" altLang="ja-JP" dirty="0"/>
              <a:t>雑誌例</a:t>
            </a:r>
            <a:r>
              <a:rPr lang="en-US" altLang="ja-JP" dirty="0"/>
              <a:t>2) W. Rice, A. C. Wine, and B. D. Grain, diffusion of impurities during epitaxy, Proc. IEEE, vol.52, no.3, pp.284-290, March 1964.</a:t>
            </a:r>
            <a:endParaRPr lang="ja-JP" altLang="ja-JP" dirty="0"/>
          </a:p>
          <a:p>
            <a:pPr marL="0" lvl="0" indent="0">
              <a:buNone/>
            </a:pPr>
            <a:r>
              <a:rPr lang="en-US" altLang="ja-JP" dirty="0"/>
              <a:t>[4] (</a:t>
            </a:r>
            <a:r>
              <a:rPr lang="ja-JP" altLang="ja-JP" dirty="0"/>
              <a:t>著書，編書の場合</a:t>
            </a:r>
            <a:r>
              <a:rPr lang="en-US" altLang="ja-JP" dirty="0"/>
              <a:t>) </a:t>
            </a:r>
            <a:r>
              <a:rPr lang="ja-JP" altLang="ja-JP" dirty="0"/>
              <a:t>著者名，書名，編者名，発行所，発行都市名，発行年．</a:t>
            </a:r>
            <a:endParaRPr lang="en-US" altLang="ja-JP" dirty="0"/>
          </a:p>
          <a:p>
            <a:pPr marL="0" lvl="0" indent="0">
              <a:buNone/>
            </a:pPr>
            <a:r>
              <a:rPr lang="en-US" altLang="zh-TW" dirty="0"/>
              <a:t>[5] (</a:t>
            </a:r>
            <a:r>
              <a:rPr lang="zh-TW" altLang="en-US" dirty="0"/>
              <a:t>著書，編書例</a:t>
            </a:r>
            <a:r>
              <a:rPr lang="en-US" altLang="zh-TW" dirty="0"/>
              <a:t>1) </a:t>
            </a:r>
            <a:r>
              <a:rPr lang="zh-TW" altLang="en-US" dirty="0"/>
              <a:t>山田太郎，移動通信，木村次郎（編），</a:t>
            </a:r>
            <a:r>
              <a:rPr lang="en-US" altLang="zh-TW" dirty="0"/>
              <a:t>pp.21-41,</a:t>
            </a:r>
            <a:r>
              <a:rPr lang="zh-TW" altLang="en-US" dirty="0"/>
              <a:t>（社）電子情報通信学会，東京，</a:t>
            </a:r>
            <a:r>
              <a:rPr lang="en-US" altLang="zh-TW" dirty="0"/>
              <a:t>1989</a:t>
            </a:r>
            <a:r>
              <a:rPr lang="zh-TW" altLang="en-US" dirty="0"/>
              <a:t>．</a:t>
            </a:r>
            <a:endParaRPr lang="en-US" altLang="ja-JP" dirty="0"/>
          </a:p>
          <a:p>
            <a:pPr marL="0" lvl="0" indent="0">
              <a:buNone/>
            </a:pPr>
            <a:r>
              <a:rPr lang="en-US" altLang="ja-JP" dirty="0"/>
              <a:t>[6] (</a:t>
            </a:r>
            <a:r>
              <a:rPr lang="ja-JP" altLang="ja-JP" dirty="0"/>
              <a:t>著書，編書例</a:t>
            </a:r>
            <a:r>
              <a:rPr lang="en-US" altLang="ja-JP" dirty="0"/>
              <a:t>2) H. Tong, Nonlinear Time Series: A Dynamical System Approach, J. B. </a:t>
            </a:r>
            <a:r>
              <a:rPr lang="en-US" altLang="ja-JP" dirty="0" err="1"/>
              <a:t>Elsner</a:t>
            </a:r>
            <a:r>
              <a:rPr lang="en-US" altLang="ja-JP" dirty="0"/>
              <a:t>, ed., Oxford University Press, Oxford, 1990.</a:t>
            </a:r>
            <a:endParaRPr lang="ja-JP" altLang="ja-JP" dirty="0"/>
          </a:p>
          <a:p>
            <a:pPr marL="0" lvl="0" indent="0">
              <a:buNone/>
            </a:pPr>
            <a:r>
              <a:rPr lang="en-US" altLang="ja-JP" dirty="0"/>
              <a:t>[7] (</a:t>
            </a:r>
            <a:r>
              <a:rPr lang="ja-JP" altLang="ja-JP" dirty="0"/>
              <a:t>著書の一部を引用する場合</a:t>
            </a:r>
            <a:r>
              <a:rPr lang="en-US" altLang="ja-JP" dirty="0"/>
              <a:t>) </a:t>
            </a:r>
            <a:r>
              <a:rPr lang="ja-JP" altLang="ja-JP" dirty="0"/>
              <a:t>著者名，</a:t>
            </a:r>
            <a:r>
              <a:rPr lang="en-US" altLang="ja-JP" dirty="0"/>
              <a:t>“</a:t>
            </a:r>
            <a:r>
              <a:rPr lang="ja-JP" altLang="ja-JP" dirty="0"/>
              <a:t>標題，</a:t>
            </a:r>
            <a:r>
              <a:rPr lang="en-US" altLang="ja-JP" dirty="0"/>
              <a:t>”</a:t>
            </a:r>
            <a:r>
              <a:rPr lang="ja-JP" altLang="ja-JP" dirty="0"/>
              <a:t>書名，編者名，章番号または</a:t>
            </a:r>
            <a:r>
              <a:rPr lang="en-US" altLang="ja-JP" dirty="0"/>
              <a:t>pp.</a:t>
            </a:r>
            <a:r>
              <a:rPr lang="ja-JP" altLang="ja-JP" dirty="0"/>
              <a:t>を付けて始め－終りのページ，発行所，発行都市名，発行年．</a:t>
            </a:r>
          </a:p>
          <a:p>
            <a:pPr marL="0" lvl="0" indent="0">
              <a:buNone/>
            </a:pPr>
            <a:r>
              <a:rPr lang="en-US" altLang="ja-JP" dirty="0"/>
              <a:t>[8] (</a:t>
            </a:r>
            <a:r>
              <a:rPr lang="ja-JP" altLang="ja-JP" dirty="0"/>
              <a:t>著書の一部引用例</a:t>
            </a:r>
            <a:r>
              <a:rPr lang="en-US" altLang="ja-JP" dirty="0"/>
              <a:t>1) </a:t>
            </a:r>
            <a:r>
              <a:rPr lang="ja-JP" altLang="ja-JP" dirty="0"/>
              <a:t>山田太郎，</a:t>
            </a:r>
            <a:r>
              <a:rPr lang="en-US" altLang="ja-JP" dirty="0"/>
              <a:t>“</a:t>
            </a:r>
            <a:r>
              <a:rPr lang="ja-JP" altLang="ja-JP" dirty="0"/>
              <a:t>周波数の有効利用，</a:t>
            </a:r>
            <a:r>
              <a:rPr lang="en-US" altLang="ja-JP" dirty="0"/>
              <a:t>”</a:t>
            </a:r>
            <a:r>
              <a:rPr lang="ja-JP" altLang="ja-JP" dirty="0"/>
              <a:t>移動通信，木村次郎（編），</a:t>
            </a:r>
            <a:r>
              <a:rPr lang="en-US" altLang="ja-JP" dirty="0"/>
              <a:t>pp.21-41</a:t>
            </a:r>
            <a:r>
              <a:rPr lang="ja-JP" altLang="ja-JP" dirty="0"/>
              <a:t>，（社）電子情報通信学会，</a:t>
            </a:r>
            <a:r>
              <a:rPr lang="en-US" altLang="ja-JP" dirty="0"/>
              <a:t>1989</a:t>
            </a:r>
            <a:r>
              <a:rPr lang="ja-JP" altLang="ja-JP" dirty="0" err="1"/>
              <a:t>．</a:t>
            </a:r>
            <a:endParaRPr lang="ja-JP" altLang="ja-JP" dirty="0"/>
          </a:p>
          <a:p>
            <a:pPr marL="0" lvl="0" indent="0">
              <a:buNone/>
            </a:pPr>
            <a:r>
              <a:rPr lang="en-US" altLang="ja-JP" dirty="0"/>
              <a:t>[9] (</a:t>
            </a:r>
            <a:r>
              <a:rPr lang="ja-JP" altLang="ja-JP" dirty="0"/>
              <a:t>著書の一部引用例</a:t>
            </a:r>
            <a:r>
              <a:rPr lang="en-US" altLang="ja-JP" dirty="0"/>
              <a:t>2) H. K. Hartline, A. B. Smith, and F. </a:t>
            </a:r>
            <a:r>
              <a:rPr lang="en-US" altLang="ja-JP" dirty="0" err="1"/>
              <a:t>Ratlliff</a:t>
            </a:r>
            <a:r>
              <a:rPr lang="en-US" altLang="ja-JP" dirty="0"/>
              <a:t>,  </a:t>
            </a:r>
            <a:r>
              <a:rPr lang="en-US" altLang="ja-JP" dirty="0" err="1"/>
              <a:t>Inhibitoryinteraction</a:t>
            </a:r>
            <a:r>
              <a:rPr lang="en-US" altLang="ja-JP" dirty="0"/>
              <a:t> in the retina, in Handbook of Sensory Physiology, ed. M. G. F. </a:t>
            </a:r>
            <a:r>
              <a:rPr lang="en-US" altLang="ja-JP" dirty="0" err="1"/>
              <a:t>Fuortes</a:t>
            </a:r>
            <a:r>
              <a:rPr lang="en-US" altLang="ja-JP" dirty="0"/>
              <a:t>, pp.381-390, Springer-</a:t>
            </a:r>
            <a:r>
              <a:rPr lang="en-US" altLang="ja-JP" dirty="0" err="1"/>
              <a:t>Verlag</a:t>
            </a:r>
            <a:r>
              <a:rPr lang="en-US" altLang="ja-JP" dirty="0"/>
              <a:t>, Berlin.</a:t>
            </a:r>
            <a:endParaRPr lang="ja-JP" altLang="ja-JP" dirty="0"/>
          </a:p>
          <a:p>
            <a:pPr marL="0" lvl="0" indent="0">
              <a:buNone/>
            </a:pPr>
            <a:r>
              <a:rPr lang="en-US" altLang="ja-JP" dirty="0"/>
              <a:t>[10] (</a:t>
            </a:r>
            <a:r>
              <a:rPr lang="ja-JP" altLang="ja-JP" dirty="0"/>
              <a:t>国際会議の場合</a:t>
            </a:r>
            <a:r>
              <a:rPr lang="en-US" altLang="ja-JP" dirty="0"/>
              <a:t>) </a:t>
            </a:r>
            <a:r>
              <a:rPr lang="ja-JP" altLang="ja-JP" dirty="0"/>
              <a:t>著者名，</a:t>
            </a:r>
            <a:r>
              <a:rPr lang="en-US" altLang="ja-JP" dirty="0"/>
              <a:t>“</a:t>
            </a:r>
            <a:r>
              <a:rPr lang="ja-JP" altLang="ja-JP" dirty="0"/>
              <a:t>表題，</a:t>
            </a:r>
            <a:r>
              <a:rPr lang="en-US" altLang="ja-JP" dirty="0"/>
              <a:t>”</a:t>
            </a:r>
            <a:r>
              <a:rPr lang="ja-JP" altLang="ja-JP" dirty="0"/>
              <a:t>会議名，</a:t>
            </a:r>
            <a:r>
              <a:rPr lang="en-US" altLang="ja-JP" dirty="0"/>
              <a:t>no.</a:t>
            </a:r>
            <a:r>
              <a:rPr lang="ja-JP" altLang="ja-JP" dirty="0"/>
              <a:t>を付けて論文番号，</a:t>
            </a:r>
            <a:r>
              <a:rPr lang="en-US" altLang="ja-JP" dirty="0"/>
              <a:t>pp.</a:t>
            </a:r>
            <a:r>
              <a:rPr lang="ja-JP" altLang="ja-JP" dirty="0"/>
              <a:t>を付けて始め－終りのページ，都市名，国名，月（英語）年．</a:t>
            </a:r>
          </a:p>
          <a:p>
            <a:pPr marL="0" lvl="0" indent="0">
              <a:buNone/>
            </a:pPr>
            <a:r>
              <a:rPr lang="en-US" altLang="ja-JP" dirty="0"/>
              <a:t>[11] (</a:t>
            </a:r>
            <a:r>
              <a:rPr lang="ja-JP" altLang="ja-JP" dirty="0"/>
              <a:t>国際会議例</a:t>
            </a:r>
            <a:r>
              <a:rPr lang="en-US" altLang="ja-JP" dirty="0"/>
              <a:t>) Y. Yamamoto, S. Machida, and K. </a:t>
            </a:r>
            <a:r>
              <a:rPr lang="en-US" altLang="ja-JP" dirty="0" err="1"/>
              <a:t>Igeta</a:t>
            </a:r>
            <a:r>
              <a:rPr lang="en-US" altLang="ja-JP" dirty="0"/>
              <a:t>, “Micro-cavity semiconductors with enhanced spontaneous emission, ” Proc. 16th European Conf. on Opt. </a:t>
            </a:r>
            <a:r>
              <a:rPr lang="en-US" altLang="ja-JP" dirty="0" err="1"/>
              <a:t>Commun</a:t>
            </a:r>
            <a:r>
              <a:rPr lang="en-US" altLang="ja-JP" dirty="0"/>
              <a:t>., no.MoF4.6, pp.3-13, Amsterdam, The Netherlands, Sept.1990.</a:t>
            </a:r>
            <a:endParaRPr lang="ja-JP" altLang="ja-JP" dirty="0"/>
          </a:p>
          <a:p>
            <a:pPr marL="0" lvl="0" indent="0">
              <a:buNone/>
            </a:pPr>
            <a:r>
              <a:rPr lang="en-US" altLang="ja-JP" dirty="0"/>
              <a:t>[12] (</a:t>
            </a:r>
            <a:r>
              <a:rPr lang="ja-JP" altLang="ja-JP" dirty="0"/>
              <a:t>国内大会，研究会論文集の場合</a:t>
            </a:r>
            <a:r>
              <a:rPr lang="en-US" altLang="ja-JP" dirty="0"/>
              <a:t>) </a:t>
            </a:r>
            <a:r>
              <a:rPr lang="ja-JP" altLang="ja-JP" dirty="0"/>
              <a:t>著者名，</a:t>
            </a:r>
            <a:r>
              <a:rPr lang="en-US" altLang="ja-JP" dirty="0"/>
              <a:t>“</a:t>
            </a:r>
            <a:r>
              <a:rPr lang="ja-JP" altLang="ja-JP" dirty="0"/>
              <a:t>標題，</a:t>
            </a:r>
            <a:r>
              <a:rPr lang="en-US" altLang="ja-JP" dirty="0"/>
              <a:t>”</a:t>
            </a:r>
            <a:r>
              <a:rPr lang="ja-JP" altLang="ja-JP" dirty="0"/>
              <a:t>学会論文集名，分冊または号，</a:t>
            </a:r>
            <a:r>
              <a:rPr lang="en-US" altLang="ja-JP" dirty="0"/>
              <a:t>no.</a:t>
            </a:r>
            <a:r>
              <a:rPr lang="ja-JP" altLang="ja-JP" dirty="0"/>
              <a:t>を付けて論文番号，</a:t>
            </a:r>
            <a:r>
              <a:rPr lang="en-US" altLang="ja-JP" dirty="0"/>
              <a:t>pp.</a:t>
            </a:r>
            <a:r>
              <a:rPr lang="ja-JP" altLang="ja-JP" dirty="0"/>
              <a:t>を付けて始め－終りのページ，月（英語）年．</a:t>
            </a:r>
          </a:p>
          <a:p>
            <a:pPr marL="0" lvl="0" indent="0">
              <a:buNone/>
            </a:pPr>
            <a:r>
              <a:rPr lang="en-US" altLang="ja-JP" dirty="0"/>
              <a:t>[13] (</a:t>
            </a:r>
            <a:r>
              <a:rPr lang="ja-JP" altLang="ja-JP" dirty="0"/>
              <a:t>国内大会，研究会論文集例</a:t>
            </a:r>
            <a:r>
              <a:rPr lang="en-US" altLang="ja-JP" dirty="0"/>
              <a:t>) </a:t>
            </a:r>
            <a:r>
              <a:rPr lang="ja-JP" altLang="ja-JP" dirty="0"/>
              <a:t>川上三郎，川口四郎，</a:t>
            </a:r>
            <a:r>
              <a:rPr lang="en-US" altLang="ja-JP" dirty="0"/>
              <a:t>“</a:t>
            </a:r>
            <a:r>
              <a:rPr lang="ja-JP" altLang="ja-JP" dirty="0"/>
              <a:t>紫外域半導体レーザ，</a:t>
            </a:r>
            <a:r>
              <a:rPr lang="en-US" altLang="ja-JP" dirty="0"/>
              <a:t>”1995</a:t>
            </a:r>
            <a:r>
              <a:rPr lang="ja-JP" altLang="ja-JP" dirty="0"/>
              <a:t>信学全大，分冊</a:t>
            </a:r>
            <a:r>
              <a:rPr lang="en-US" altLang="ja-JP" dirty="0"/>
              <a:t>2,no.SB2-1,pp.20-21,Sept.1995.</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11</a:t>
            </a:fld>
            <a:endParaRPr kumimoji="1" lang="ja-JP" altLang="en-US"/>
          </a:p>
        </p:txBody>
      </p:sp>
      <p:sp>
        <p:nvSpPr>
          <p:cNvPr id="6" name="テキスト ボックス 5"/>
          <p:cNvSpPr txBox="1"/>
          <p:nvPr/>
        </p:nvSpPr>
        <p:spPr>
          <a:xfrm>
            <a:off x="0" y="849087"/>
            <a:ext cx="12192000" cy="461665"/>
          </a:xfrm>
          <a:prstGeom prst="rect">
            <a:avLst/>
          </a:prstGeom>
          <a:noFill/>
        </p:spPr>
        <p:txBody>
          <a:bodyPr wrap="square" rtlCol="0">
            <a:spAutoFit/>
          </a:bodyPr>
          <a:lstStyle/>
          <a:p>
            <a:pPr marL="342900" indent="-342900">
              <a:buFont typeface="Arial" panose="020B0604020202020204" pitchFamily="34" charset="0"/>
              <a:buChar char="•"/>
            </a:pPr>
            <a:r>
              <a:rPr lang="ja-JP" altLang="en-US" sz="2400" dirty="0"/>
              <a:t>従来の技報形式と同様に参考文献を掲載ください。</a:t>
            </a:r>
            <a:endParaRPr kumimoji="1" lang="ja-JP" altLang="en-US" sz="2400" dirty="0"/>
          </a:p>
        </p:txBody>
      </p:sp>
      <p:sp>
        <p:nvSpPr>
          <p:cNvPr id="7" name="コンテンツ プレースホルダー 2"/>
          <p:cNvSpPr txBox="1">
            <a:spLocks/>
          </p:cNvSpPr>
          <p:nvPr/>
        </p:nvSpPr>
        <p:spPr>
          <a:xfrm>
            <a:off x="0" y="5697312"/>
            <a:ext cx="12192000" cy="115751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ja-JP" sz="2000" dirty="0"/>
              <a:t>電波 花子　</a:t>
            </a:r>
            <a:r>
              <a:rPr lang="ja-JP" altLang="en-US" sz="2000" dirty="0"/>
              <a:t>東京電波</a:t>
            </a:r>
            <a:r>
              <a:rPr lang="ja-JP" altLang="ja-JP" sz="2000" dirty="0"/>
              <a:t>大学工学部　教授，</a:t>
            </a:r>
            <a:r>
              <a:rPr lang="fr-FR" altLang="ja-JP" sz="2000" dirty="0"/>
              <a:t>hanako@t_denpa.ac.jp</a:t>
            </a:r>
            <a:endParaRPr lang="ja-JP" altLang="ja-JP" sz="2000" dirty="0"/>
          </a:p>
          <a:p>
            <a:r>
              <a:rPr lang="ja-JP" altLang="ja-JP" sz="2000" dirty="0"/>
              <a:t>舞黒 太郎　</a:t>
            </a:r>
            <a:r>
              <a:rPr lang="ja-JP" altLang="en-US" sz="2000" dirty="0"/>
              <a:t>東京電波</a:t>
            </a:r>
            <a:r>
              <a:rPr lang="ja-JP" altLang="ja-JP" sz="2000" dirty="0"/>
              <a:t>大学工学部　准教授，</a:t>
            </a:r>
            <a:r>
              <a:rPr lang="fr-FR" altLang="ja-JP" sz="2000" dirty="0"/>
              <a:t>taro@t_denpa.ac.jp</a:t>
            </a:r>
            <a:endParaRPr lang="ja-JP" altLang="ja-JP" sz="2000" dirty="0"/>
          </a:p>
          <a:p>
            <a:r>
              <a:rPr lang="ja-JP" altLang="ja-JP" sz="2000" dirty="0"/>
              <a:t>美里 次郎　株式会社</a:t>
            </a:r>
            <a:r>
              <a:rPr lang="ja-JP" altLang="en-US" sz="2000" dirty="0"/>
              <a:t>ミリ波 </a:t>
            </a:r>
            <a:r>
              <a:rPr lang="ja-JP" altLang="ja-JP" sz="2000" dirty="0"/>
              <a:t>開発部　主任研究員，</a:t>
            </a:r>
            <a:r>
              <a:rPr lang="fr-FR" altLang="ja-JP" sz="2000" dirty="0"/>
              <a:t>jiro@milliha.co.jp</a:t>
            </a:r>
            <a:endParaRPr lang="ja-JP" altLang="ja-JP" sz="2000" dirty="0"/>
          </a:p>
          <a:p>
            <a:endParaRPr lang="ja-JP" altLang="en-US" sz="2000" dirty="0"/>
          </a:p>
        </p:txBody>
      </p:sp>
    </p:spTree>
    <p:extLst>
      <p:ext uri="{BB962C8B-B14F-4D97-AF65-F5344CB8AC3E}">
        <p14:creationId xmlns:p14="http://schemas.microsoft.com/office/powerpoint/2010/main" val="553656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lvl="0" algn="ctr"/>
            <a:r>
              <a:rPr lang="en-US" altLang="ja-JP" sz="4000" b="1" dirty="0"/>
              <a:t>1. </a:t>
            </a:r>
            <a:r>
              <a:rPr lang="ja-JP" altLang="ja-JP" sz="4000" b="1" dirty="0"/>
              <a:t>はじめに</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r>
              <a:rPr lang="en-US" altLang="ja-JP" dirty="0"/>
              <a:t>MWE</a:t>
            </a:r>
            <a:r>
              <a:rPr lang="ja-JP" altLang="en-US" dirty="0"/>
              <a:t> </a:t>
            </a:r>
            <a:r>
              <a:rPr lang="en-US" altLang="ja-JP" dirty="0"/>
              <a:t>2025</a:t>
            </a:r>
            <a:r>
              <a:rPr lang="ja-JP" altLang="en-US" dirty="0"/>
              <a:t>ワークショップダイジェスト</a:t>
            </a:r>
            <a:r>
              <a:rPr lang="ja-JP" altLang="ja-JP" dirty="0"/>
              <a:t>はダウンロード書籍として出版いたします。</a:t>
            </a:r>
            <a:endParaRPr lang="ja-JP" altLang="en-US" dirty="0"/>
          </a:p>
          <a:p>
            <a:r>
              <a:rPr lang="ja-JP" altLang="ja-JP" dirty="0"/>
              <a:t>原稿が不適当であるとダイジェスト作成に支障を来しますので、必ずこの執筆要領をよくお読みになった上で原稿の執筆をお願いいたします。</a:t>
            </a:r>
            <a:endParaRPr lang="en-US" altLang="ja-JP" dirty="0"/>
          </a:p>
          <a:p>
            <a:r>
              <a:rPr lang="en-US" altLang="ja-JP" dirty="0"/>
              <a:t>MWE 2025</a:t>
            </a:r>
            <a:r>
              <a:rPr lang="ja-JP" altLang="en-US" dirty="0"/>
              <a:t>ではダイジェスト原稿を基本的にスライド形式といたします。</a:t>
            </a:r>
          </a:p>
          <a:p>
            <a:pPr lvl="1"/>
            <a:r>
              <a:rPr lang="en-US" altLang="ja-JP" dirty="0"/>
              <a:t>1</a:t>
            </a:r>
            <a:r>
              <a:rPr lang="ja-JP" altLang="en-US" dirty="0"/>
              <a:t>ページ目は別紙テンプレートで作成したアブストラクト原稿（</a:t>
            </a:r>
            <a:r>
              <a:rPr lang="en-US" altLang="ja-JP" dirty="0"/>
              <a:t>PDF</a:t>
            </a:r>
            <a:r>
              <a:rPr lang="ja-JP" altLang="en-US" dirty="0"/>
              <a:t>）を作成してください。</a:t>
            </a:r>
          </a:p>
          <a:p>
            <a:pPr lvl="1"/>
            <a:r>
              <a:rPr lang="en-US" altLang="ja-JP" dirty="0"/>
              <a:t>2</a:t>
            </a:r>
            <a:r>
              <a:rPr lang="ja-JP" altLang="en-US" dirty="0"/>
              <a:t>ページ目以降は本テンプレートで作成したスライド原稿（</a:t>
            </a:r>
            <a:r>
              <a:rPr lang="en-US" altLang="ja-JP" dirty="0"/>
              <a:t>PDF</a:t>
            </a:r>
            <a:r>
              <a:rPr lang="ja-JP" altLang="en-US" dirty="0"/>
              <a:t>）を作成ください。</a:t>
            </a:r>
          </a:p>
          <a:p>
            <a:pPr lvl="1"/>
            <a:r>
              <a:rPr lang="ja-JP" altLang="en-US" dirty="0"/>
              <a:t>下記の流れで</a:t>
            </a:r>
            <a:r>
              <a:rPr lang="en-US" altLang="ja-JP" dirty="0"/>
              <a:t>2</a:t>
            </a:r>
            <a:r>
              <a:rPr lang="ja-JP" altLang="en-US" dirty="0"/>
              <a:t>段階提出となります。</a:t>
            </a:r>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2</a:t>
            </a:fld>
            <a:endParaRPr kumimoji="1" lang="ja-JP" altLang="en-US"/>
          </a:p>
        </p:txBody>
      </p:sp>
      <p:sp>
        <p:nvSpPr>
          <p:cNvPr id="6" name="正方形/長方形 5"/>
          <p:cNvSpPr/>
          <p:nvPr/>
        </p:nvSpPr>
        <p:spPr>
          <a:xfrm>
            <a:off x="5534297" y="4427304"/>
            <a:ext cx="1123406" cy="154921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rPr>
              <a:t>アブストラクト</a:t>
            </a:r>
          </a:p>
          <a:p>
            <a:pPr algn="ctr"/>
            <a:r>
              <a:rPr kumimoji="1" lang="en-US" altLang="ja-JP" sz="1200" dirty="0">
                <a:solidFill>
                  <a:sysClr val="windowText" lastClr="000000"/>
                </a:solidFill>
              </a:rPr>
              <a:t>A4</a:t>
            </a:r>
            <a:r>
              <a:rPr kumimoji="1" lang="ja-JP" altLang="en-US" sz="1200" dirty="0">
                <a:solidFill>
                  <a:sysClr val="windowText" lastClr="000000"/>
                </a:solidFill>
              </a:rPr>
              <a:t>縦　</a:t>
            </a:r>
            <a:r>
              <a:rPr kumimoji="1" lang="en-US" altLang="ja-JP" sz="1200" dirty="0">
                <a:solidFill>
                  <a:sysClr val="windowText" lastClr="000000"/>
                </a:solidFill>
              </a:rPr>
              <a:t>PDF</a:t>
            </a:r>
            <a:endParaRPr kumimoji="1" lang="ja-JP" altLang="en-US" sz="1200" dirty="0">
              <a:solidFill>
                <a:sysClr val="windowText" lastClr="000000"/>
              </a:solidFill>
            </a:endParaRPr>
          </a:p>
        </p:txBody>
      </p:sp>
      <p:sp>
        <p:nvSpPr>
          <p:cNvPr id="7" name="正方形/長方形 6"/>
          <p:cNvSpPr/>
          <p:nvPr/>
        </p:nvSpPr>
        <p:spPr>
          <a:xfrm>
            <a:off x="7196578" y="4574574"/>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8" name="正方形/長方形 7"/>
          <p:cNvSpPr/>
          <p:nvPr/>
        </p:nvSpPr>
        <p:spPr>
          <a:xfrm>
            <a:off x="7383812" y="4716629"/>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9" name="正方形/長方形 8"/>
          <p:cNvSpPr/>
          <p:nvPr/>
        </p:nvSpPr>
        <p:spPr>
          <a:xfrm>
            <a:off x="7449126" y="4776230"/>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10" name="正方形/長方形 9"/>
          <p:cNvSpPr/>
          <p:nvPr/>
        </p:nvSpPr>
        <p:spPr>
          <a:xfrm>
            <a:off x="7514440" y="4835831"/>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11" name="正方形/長方形 10"/>
          <p:cNvSpPr/>
          <p:nvPr/>
        </p:nvSpPr>
        <p:spPr>
          <a:xfrm>
            <a:off x="7579756" y="4894701"/>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12" name="正方形/長方形 11"/>
          <p:cNvSpPr/>
          <p:nvPr/>
        </p:nvSpPr>
        <p:spPr>
          <a:xfrm>
            <a:off x="7645070" y="4954302"/>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13" name="正方形/長方形 12"/>
          <p:cNvSpPr/>
          <p:nvPr/>
        </p:nvSpPr>
        <p:spPr>
          <a:xfrm>
            <a:off x="7710384" y="5013903"/>
            <a:ext cx="1702526" cy="87865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ysClr val="windowText" lastClr="000000"/>
                </a:solidFill>
              </a:rPr>
              <a:t>スライド</a:t>
            </a:r>
            <a:endParaRPr kumimoji="1" lang="en-US" altLang="ja-JP" sz="1200" dirty="0">
              <a:solidFill>
                <a:sysClr val="windowText" lastClr="000000"/>
              </a:solidFill>
            </a:endParaRPr>
          </a:p>
          <a:p>
            <a:pPr algn="ctr"/>
            <a:r>
              <a:rPr kumimoji="1" lang="en-US" altLang="ja-JP" sz="1200" dirty="0">
                <a:solidFill>
                  <a:sysClr val="windowText" lastClr="000000"/>
                </a:solidFill>
              </a:rPr>
              <a:t>A4 16x9</a:t>
            </a:r>
            <a:r>
              <a:rPr kumimoji="1" lang="ja-JP" altLang="en-US" sz="1200" dirty="0">
                <a:solidFill>
                  <a:sysClr val="windowText" lastClr="000000"/>
                </a:solidFill>
              </a:rPr>
              <a:t>　</a:t>
            </a:r>
            <a:r>
              <a:rPr kumimoji="1" lang="en-US" altLang="ja-JP" sz="1200" dirty="0">
                <a:solidFill>
                  <a:sysClr val="windowText" lastClr="000000"/>
                </a:solidFill>
              </a:rPr>
              <a:t>PDF</a:t>
            </a:r>
            <a:endParaRPr kumimoji="1" lang="ja-JP" altLang="en-US" sz="1200" dirty="0">
              <a:solidFill>
                <a:sysClr val="windowText" lastClr="000000"/>
              </a:solidFill>
            </a:endParaRPr>
          </a:p>
          <a:p>
            <a:pPr algn="ctr"/>
            <a:r>
              <a:rPr lang="ja-JP" altLang="en-US" sz="1200" dirty="0">
                <a:solidFill>
                  <a:sysClr val="windowText" lastClr="000000"/>
                </a:solidFill>
              </a:rPr>
              <a:t>（</a:t>
            </a:r>
            <a:r>
              <a:rPr lang="en-US" altLang="ja-JP" sz="1200" dirty="0">
                <a:solidFill>
                  <a:sysClr val="windowText" lastClr="000000"/>
                </a:solidFill>
              </a:rPr>
              <a:t>24</a:t>
            </a:r>
            <a:r>
              <a:rPr lang="ja-JP" altLang="en-US" sz="1200" dirty="0">
                <a:solidFill>
                  <a:sysClr val="windowText" lastClr="000000"/>
                </a:solidFill>
              </a:rPr>
              <a:t>枚以上）</a:t>
            </a:r>
            <a:endParaRPr kumimoji="1" lang="ja-JP" altLang="en-US" sz="1200" dirty="0">
              <a:solidFill>
                <a:sysClr val="windowText" lastClr="000000"/>
              </a:solidFill>
            </a:endParaRPr>
          </a:p>
        </p:txBody>
      </p:sp>
      <p:sp>
        <p:nvSpPr>
          <p:cNvPr id="14" name="角丸四角形 13"/>
          <p:cNvSpPr/>
          <p:nvPr/>
        </p:nvSpPr>
        <p:spPr>
          <a:xfrm>
            <a:off x="5180138" y="3962789"/>
            <a:ext cx="4603898" cy="2508157"/>
          </a:xfrm>
          <a:prstGeom prst="round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532463" y="3952369"/>
            <a:ext cx="2053767" cy="276999"/>
          </a:xfrm>
          <a:prstGeom prst="rect">
            <a:avLst/>
          </a:prstGeom>
          <a:noFill/>
        </p:spPr>
        <p:txBody>
          <a:bodyPr wrap="none" rtlCol="0">
            <a:spAutoFit/>
          </a:bodyPr>
          <a:lstStyle/>
          <a:p>
            <a:pPr algn="ctr"/>
            <a:r>
              <a:rPr kumimoji="1" lang="en-US" altLang="ja-JP" sz="1200" dirty="0"/>
              <a:t>MWE2025</a:t>
            </a:r>
            <a:r>
              <a:rPr kumimoji="1" lang="ja-JP" altLang="en-US" sz="1200" dirty="0"/>
              <a:t>ダイジェストに掲載</a:t>
            </a:r>
          </a:p>
        </p:txBody>
      </p:sp>
      <p:sp>
        <p:nvSpPr>
          <p:cNvPr id="16" name="テキスト ボックス 15"/>
          <p:cNvSpPr txBox="1"/>
          <p:nvPr/>
        </p:nvSpPr>
        <p:spPr>
          <a:xfrm>
            <a:off x="5220799" y="5957506"/>
            <a:ext cx="1739579" cy="461665"/>
          </a:xfrm>
          <a:prstGeom prst="rect">
            <a:avLst/>
          </a:prstGeom>
          <a:noFill/>
        </p:spPr>
        <p:txBody>
          <a:bodyPr wrap="none" rtlCol="0">
            <a:spAutoFit/>
          </a:bodyPr>
          <a:lstStyle/>
          <a:p>
            <a:pPr algn="ctr"/>
            <a:r>
              <a:rPr kumimoji="1" lang="ja-JP" altLang="en-US" sz="1200" dirty="0"/>
              <a:t>アブストラクトは</a:t>
            </a:r>
            <a:r>
              <a:rPr kumimoji="1" lang="en-US" altLang="ja-JP" sz="1200" dirty="0"/>
              <a:t>9</a:t>
            </a:r>
            <a:r>
              <a:rPr kumimoji="1" lang="ja-JP" altLang="en-US" sz="1200" dirty="0"/>
              <a:t>月以降</a:t>
            </a:r>
          </a:p>
          <a:p>
            <a:pPr algn="ctr"/>
            <a:r>
              <a:rPr lang="ja-JP" altLang="en-US" sz="1200" dirty="0"/>
              <a:t>無償公開</a:t>
            </a:r>
            <a:endParaRPr kumimoji="1" lang="ja-JP" altLang="en-US" sz="1200" dirty="0"/>
          </a:p>
        </p:txBody>
      </p:sp>
      <p:sp>
        <p:nvSpPr>
          <p:cNvPr id="17" name="テキスト ボックス 16"/>
          <p:cNvSpPr txBox="1"/>
          <p:nvPr/>
        </p:nvSpPr>
        <p:spPr>
          <a:xfrm>
            <a:off x="5152116" y="6449032"/>
            <a:ext cx="4594019" cy="276999"/>
          </a:xfrm>
          <a:prstGeom prst="rect">
            <a:avLst/>
          </a:prstGeom>
          <a:noFill/>
        </p:spPr>
        <p:txBody>
          <a:bodyPr wrap="square" rtlCol="0">
            <a:spAutoFit/>
          </a:bodyPr>
          <a:lstStyle/>
          <a:p>
            <a:pPr algn="ctr"/>
            <a:r>
              <a:rPr lang="en-US" altLang="ja-JP" sz="1200" dirty="0"/>
              <a:t>MWE2025</a:t>
            </a:r>
            <a:r>
              <a:rPr lang="ja-JP" altLang="en-US" sz="1200" dirty="0"/>
              <a:t>ダイジェスト</a:t>
            </a:r>
            <a:r>
              <a:rPr kumimoji="1" lang="ja-JP" altLang="en-US" sz="1200" dirty="0"/>
              <a:t>は会期前に有償ダウンロード販売</a:t>
            </a:r>
          </a:p>
        </p:txBody>
      </p:sp>
      <p:sp>
        <p:nvSpPr>
          <p:cNvPr id="5" name="角丸四角形 4"/>
          <p:cNvSpPr/>
          <p:nvPr/>
        </p:nvSpPr>
        <p:spPr>
          <a:xfrm>
            <a:off x="1920005" y="4297425"/>
            <a:ext cx="4983160" cy="1714957"/>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図 17"/>
          <p:cNvPicPr>
            <a:picLocks noChangeAspect="1"/>
          </p:cNvPicPr>
          <p:nvPr/>
        </p:nvPicPr>
        <p:blipFill>
          <a:blip r:embed="rId2"/>
          <a:stretch>
            <a:fillRect/>
          </a:stretch>
        </p:blipFill>
        <p:spPr>
          <a:xfrm>
            <a:off x="2208612" y="4393505"/>
            <a:ext cx="1163434" cy="1523836"/>
          </a:xfrm>
          <a:prstGeom prst="rect">
            <a:avLst/>
          </a:prstGeom>
          <a:ln>
            <a:solidFill>
              <a:schemeClr val="tx1"/>
            </a:solidFill>
          </a:ln>
        </p:spPr>
      </p:pic>
      <p:sp>
        <p:nvSpPr>
          <p:cNvPr id="19" name="テキスト ボックス 18"/>
          <p:cNvSpPr txBox="1"/>
          <p:nvPr/>
        </p:nvSpPr>
        <p:spPr>
          <a:xfrm>
            <a:off x="2412041" y="4974843"/>
            <a:ext cx="800219" cy="276999"/>
          </a:xfrm>
          <a:prstGeom prst="rect">
            <a:avLst/>
          </a:prstGeom>
          <a:solidFill>
            <a:schemeClr val="bg1"/>
          </a:solidFill>
        </p:spPr>
        <p:txBody>
          <a:bodyPr wrap="none" rtlCol="0">
            <a:spAutoFit/>
          </a:bodyPr>
          <a:lstStyle/>
          <a:p>
            <a:r>
              <a:rPr kumimoji="1" lang="ja-JP" altLang="en-US" sz="1200" dirty="0"/>
              <a:t>著者登録</a:t>
            </a:r>
          </a:p>
        </p:txBody>
      </p:sp>
      <p:sp>
        <p:nvSpPr>
          <p:cNvPr id="20" name="テキスト ボックス 19"/>
          <p:cNvSpPr txBox="1"/>
          <p:nvPr/>
        </p:nvSpPr>
        <p:spPr>
          <a:xfrm>
            <a:off x="3660653" y="4844948"/>
            <a:ext cx="1398140" cy="646331"/>
          </a:xfrm>
          <a:prstGeom prst="rect">
            <a:avLst/>
          </a:prstGeom>
          <a:solidFill>
            <a:schemeClr val="bg1"/>
          </a:solidFill>
          <a:ln>
            <a:solidFill>
              <a:schemeClr val="tx1"/>
            </a:solidFill>
          </a:ln>
        </p:spPr>
        <p:txBody>
          <a:bodyPr wrap="none" rtlCol="0">
            <a:spAutoFit/>
          </a:bodyPr>
          <a:lstStyle/>
          <a:p>
            <a:pPr algn="ctr"/>
            <a:r>
              <a:rPr lang="ja-JP" altLang="en-US" sz="1200" dirty="0"/>
              <a:t>有償ﾀﾞｳﾝﾛｰﾄﾞ販売</a:t>
            </a:r>
          </a:p>
          <a:p>
            <a:pPr algn="ctr"/>
            <a:r>
              <a:rPr kumimoji="1" lang="ja-JP" altLang="en-US" sz="1200" dirty="0"/>
              <a:t>同意確認</a:t>
            </a:r>
          </a:p>
          <a:p>
            <a:pPr algn="ctr"/>
            <a:r>
              <a:rPr lang="ja-JP" altLang="en-US" sz="1200" dirty="0"/>
              <a:t>☑</a:t>
            </a:r>
            <a:endParaRPr kumimoji="1" lang="ja-JP" altLang="en-US" sz="1200" dirty="0"/>
          </a:p>
        </p:txBody>
      </p:sp>
      <p:sp>
        <p:nvSpPr>
          <p:cNvPr id="21" name="テキスト ボックス 20"/>
          <p:cNvSpPr txBox="1"/>
          <p:nvPr/>
        </p:nvSpPr>
        <p:spPr>
          <a:xfrm>
            <a:off x="2029029" y="6001425"/>
            <a:ext cx="3171439" cy="461665"/>
          </a:xfrm>
          <a:prstGeom prst="rect">
            <a:avLst/>
          </a:prstGeom>
          <a:noFill/>
        </p:spPr>
        <p:txBody>
          <a:bodyPr wrap="square" rtlCol="0">
            <a:spAutoFit/>
          </a:bodyPr>
          <a:lstStyle/>
          <a:p>
            <a:pPr algn="ctr"/>
            <a:r>
              <a:rPr kumimoji="1" lang="ja-JP" altLang="en-US" sz="1200" dirty="0">
                <a:solidFill>
                  <a:srgbClr val="FF0000"/>
                </a:solidFill>
              </a:rPr>
              <a:t>①</a:t>
            </a:r>
            <a:r>
              <a:rPr kumimoji="1" lang="en-US" altLang="ja-JP" sz="1200" dirty="0">
                <a:solidFill>
                  <a:srgbClr val="FF0000"/>
                </a:solidFill>
              </a:rPr>
              <a:t>Web</a:t>
            </a:r>
            <a:r>
              <a:rPr kumimoji="1" lang="ja-JP" altLang="en-US" sz="1200" dirty="0">
                <a:solidFill>
                  <a:srgbClr val="FF0000"/>
                </a:solidFill>
              </a:rPr>
              <a:t>システムで登録・確認・ｱｯﾌﾟﾛｰﾄﾞ</a:t>
            </a:r>
          </a:p>
          <a:p>
            <a:pPr algn="ctr"/>
            <a:r>
              <a:rPr lang="en-US" altLang="ja-JP" sz="1200" dirty="0">
                <a:solidFill>
                  <a:srgbClr val="FF0000"/>
                </a:solidFill>
              </a:rPr>
              <a:t>9/1</a:t>
            </a:r>
            <a:r>
              <a:rPr lang="ja-JP" altLang="en-US" sz="1200" dirty="0">
                <a:solidFill>
                  <a:srgbClr val="FF0000"/>
                </a:solidFill>
              </a:rPr>
              <a:t>（月）締切</a:t>
            </a:r>
          </a:p>
        </p:txBody>
      </p:sp>
      <p:sp>
        <p:nvSpPr>
          <p:cNvPr id="22" name="テキスト ボックス 21"/>
          <p:cNvSpPr txBox="1"/>
          <p:nvPr/>
        </p:nvSpPr>
        <p:spPr>
          <a:xfrm>
            <a:off x="6972861" y="5999055"/>
            <a:ext cx="2475143" cy="461665"/>
          </a:xfrm>
          <a:prstGeom prst="rect">
            <a:avLst/>
          </a:prstGeom>
          <a:noFill/>
        </p:spPr>
        <p:txBody>
          <a:bodyPr wrap="square" rtlCol="0">
            <a:spAutoFit/>
          </a:bodyPr>
          <a:lstStyle/>
          <a:p>
            <a:pPr algn="ctr"/>
            <a:r>
              <a:rPr lang="ja-JP" altLang="en-US" sz="1200" dirty="0">
                <a:solidFill>
                  <a:srgbClr val="00B0F0"/>
                </a:solidFill>
              </a:rPr>
              <a:t>②</a:t>
            </a:r>
            <a:r>
              <a:rPr lang="en-US" altLang="ja-JP" sz="1200" dirty="0">
                <a:solidFill>
                  <a:srgbClr val="00B0F0"/>
                </a:solidFill>
              </a:rPr>
              <a:t>e-mail</a:t>
            </a:r>
            <a:r>
              <a:rPr lang="ja-JP" altLang="en-US" sz="1200" dirty="0">
                <a:solidFill>
                  <a:srgbClr val="00B0F0"/>
                </a:solidFill>
              </a:rPr>
              <a:t>で送付</a:t>
            </a:r>
          </a:p>
          <a:p>
            <a:pPr algn="ctr"/>
            <a:r>
              <a:rPr lang="en-US" altLang="ja-JP" sz="1200" dirty="0">
                <a:solidFill>
                  <a:srgbClr val="00B0F0"/>
                </a:solidFill>
              </a:rPr>
              <a:t>9/30</a:t>
            </a:r>
            <a:r>
              <a:rPr lang="ja-JP" altLang="en-US" sz="1200" dirty="0">
                <a:solidFill>
                  <a:srgbClr val="00B0F0"/>
                </a:solidFill>
              </a:rPr>
              <a:t>（火）締切</a:t>
            </a:r>
          </a:p>
        </p:txBody>
      </p:sp>
      <p:sp>
        <p:nvSpPr>
          <p:cNvPr id="23" name="角丸四角形 22"/>
          <p:cNvSpPr/>
          <p:nvPr/>
        </p:nvSpPr>
        <p:spPr>
          <a:xfrm>
            <a:off x="7037507" y="4297424"/>
            <a:ext cx="2531842" cy="1714957"/>
          </a:xfrm>
          <a:prstGeom prst="roundRect">
            <a:avLst/>
          </a:prstGeom>
          <a:noFill/>
          <a:ln>
            <a:solidFill>
              <a:srgbClr val="00B0F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5650458" y="3530905"/>
            <a:ext cx="6497291" cy="369332"/>
          </a:xfrm>
          <a:prstGeom prst="rect">
            <a:avLst/>
          </a:prstGeom>
        </p:spPr>
        <p:txBody>
          <a:bodyPr wrap="none">
            <a:spAutoFit/>
          </a:bodyPr>
          <a:lstStyle/>
          <a:p>
            <a:pPr lvl="1"/>
            <a:r>
              <a:rPr lang="en-US" altLang="ja-JP" dirty="0"/>
              <a:t>※</a:t>
            </a:r>
            <a:r>
              <a:rPr lang="ja-JP" altLang="en-US" dirty="0"/>
              <a:t>アブストラクトとスライドは合体せずに別々に提出ください。</a:t>
            </a:r>
          </a:p>
        </p:txBody>
      </p:sp>
    </p:spTree>
    <p:extLst>
      <p:ext uri="{BB962C8B-B14F-4D97-AF65-F5344CB8AC3E}">
        <p14:creationId xmlns:p14="http://schemas.microsoft.com/office/powerpoint/2010/main" val="109284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lvl="0" algn="ctr"/>
            <a:r>
              <a:rPr lang="en-US" altLang="ja-JP" sz="4000" b="1" dirty="0"/>
              <a:t>2. </a:t>
            </a:r>
            <a:r>
              <a:rPr lang="ja-JP" altLang="en-US" sz="4000" b="1" dirty="0"/>
              <a:t>原稿使用言語</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pPr lvl="0"/>
            <a:r>
              <a:rPr lang="ja-JP" altLang="ja-JP" dirty="0"/>
              <a:t>基調講演、ワークショップは日本語</a:t>
            </a:r>
            <a:r>
              <a:rPr lang="ja-JP" altLang="en-US" dirty="0"/>
              <a:t>または英語</a:t>
            </a:r>
            <a:endParaRPr lang="ja-JP" altLang="ja-JP" dirty="0"/>
          </a:p>
          <a:p>
            <a:pPr marL="0" indent="0">
              <a:buNone/>
            </a:pPr>
            <a:r>
              <a:rPr lang="ja-JP" altLang="en-US" dirty="0"/>
              <a:t>　</a:t>
            </a:r>
            <a:r>
              <a:rPr lang="ja-JP" altLang="ja-JP" dirty="0"/>
              <a:t>（ただし、英語セッションでは必ず英語）</a:t>
            </a:r>
          </a:p>
          <a:p>
            <a:pPr lvl="0"/>
            <a:r>
              <a:rPr lang="ja-JP" altLang="ja-JP" dirty="0"/>
              <a:t>基礎講座、超入門講座は日本語</a:t>
            </a:r>
          </a:p>
          <a:p>
            <a:pPr lvl="0"/>
            <a:r>
              <a:rPr lang="ja-JP" altLang="ja-JP" dirty="0"/>
              <a:t>日本語で原稿を執筆する場合、題目、著者名、勤務先は日本語と英語を併記し、英文アブストラクトを付けてください。</a:t>
            </a:r>
          </a:p>
          <a:p>
            <a:endParaRPr kumimoji="1" lang="ja-JP" altLang="en-US"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3</a:t>
            </a:fld>
            <a:endParaRPr kumimoji="1" lang="ja-JP" altLang="en-US"/>
          </a:p>
        </p:txBody>
      </p:sp>
    </p:spTree>
    <p:extLst>
      <p:ext uri="{BB962C8B-B14F-4D97-AF65-F5344CB8AC3E}">
        <p14:creationId xmlns:p14="http://schemas.microsoft.com/office/powerpoint/2010/main" val="930266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3.</a:t>
            </a:r>
            <a:r>
              <a:rPr lang="ja-JP" altLang="en-US" sz="4000" b="1" dirty="0"/>
              <a:t> </a:t>
            </a:r>
            <a:r>
              <a:rPr lang="ja-JP" altLang="ja-JP" sz="4000" b="1" dirty="0"/>
              <a:t>原稿枚数</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r>
              <a:rPr lang="en-US" altLang="ja-JP" dirty="0"/>
              <a:t>1</a:t>
            </a:r>
            <a:r>
              <a:rPr lang="ja-JP" altLang="en-US" dirty="0"/>
              <a:t>枚目はアブストラクト（</a:t>
            </a:r>
            <a:r>
              <a:rPr lang="en-US" altLang="ja-JP" dirty="0"/>
              <a:t>A4</a:t>
            </a:r>
            <a:r>
              <a:rPr lang="ja-JP" altLang="en-US" dirty="0"/>
              <a:t>縦</a:t>
            </a:r>
            <a:r>
              <a:rPr lang="en-US" altLang="ja-JP" dirty="0"/>
              <a:t>PDF</a:t>
            </a:r>
            <a:r>
              <a:rPr lang="ja-JP" altLang="en-US" dirty="0"/>
              <a:t>・別紙</a:t>
            </a:r>
            <a:r>
              <a:rPr lang="en-US" altLang="ja-JP" dirty="0"/>
              <a:t>Word</a:t>
            </a:r>
            <a:r>
              <a:rPr lang="ja-JP" altLang="en-US" dirty="0"/>
              <a:t>テンプレート）</a:t>
            </a:r>
            <a:endParaRPr lang="en-US" altLang="ja-JP" dirty="0"/>
          </a:p>
          <a:p>
            <a:r>
              <a:rPr lang="en-US" altLang="ja-JP" dirty="0"/>
              <a:t>2</a:t>
            </a:r>
            <a:r>
              <a:rPr lang="ja-JP" altLang="en-US" dirty="0"/>
              <a:t>枚目以降はスライド（</a:t>
            </a:r>
            <a:r>
              <a:rPr lang="en-US" altLang="ja-JP" dirty="0"/>
              <a:t> A4</a:t>
            </a:r>
            <a:r>
              <a:rPr lang="ja-JP" altLang="en-US" dirty="0"/>
              <a:t>横</a:t>
            </a:r>
            <a:r>
              <a:rPr lang="en-US" altLang="ja-JP" dirty="0"/>
              <a:t>PDF</a:t>
            </a:r>
            <a:r>
              <a:rPr lang="ja-JP" altLang="en-US" dirty="0">
                <a:solidFill>
                  <a:srgbClr val="FF0000"/>
                </a:solidFill>
              </a:rPr>
              <a:t>（</a:t>
            </a:r>
            <a:r>
              <a:rPr lang="en-US" altLang="ja-JP" dirty="0">
                <a:solidFill>
                  <a:srgbClr val="FF0000"/>
                </a:solidFill>
              </a:rPr>
              <a:t>16x9</a:t>
            </a:r>
            <a:r>
              <a:rPr lang="ja-JP" altLang="en-US" dirty="0">
                <a:solidFill>
                  <a:srgbClr val="FF0000"/>
                </a:solidFill>
              </a:rPr>
              <a:t>推奨）</a:t>
            </a:r>
            <a:r>
              <a:rPr lang="ja-JP" altLang="en-US" dirty="0"/>
              <a:t>・本紙</a:t>
            </a:r>
            <a:r>
              <a:rPr lang="en-US" altLang="ja-JP" dirty="0"/>
              <a:t>PPT</a:t>
            </a:r>
            <a:r>
              <a:rPr lang="ja-JP" altLang="en-US" dirty="0"/>
              <a:t>テンプレート）</a:t>
            </a:r>
          </a:p>
          <a:p>
            <a:pPr lvl="1"/>
            <a:r>
              <a:rPr lang="ja-JP" altLang="ja-JP" dirty="0"/>
              <a:t>基調講演：</a:t>
            </a:r>
            <a:r>
              <a:rPr lang="ja-JP" altLang="en-US" dirty="0">
                <a:solidFill>
                  <a:srgbClr val="FF0000"/>
                </a:solidFill>
              </a:rPr>
              <a:t>制限なし</a:t>
            </a:r>
            <a:r>
              <a:rPr lang="ja-JP" altLang="ja-JP" dirty="0"/>
              <a:t>（日本語</a:t>
            </a:r>
            <a:r>
              <a:rPr lang="ja-JP" altLang="en-US" dirty="0"/>
              <a:t>または英語</a:t>
            </a:r>
            <a:r>
              <a:rPr lang="ja-JP" altLang="ja-JP" dirty="0"/>
              <a:t>）</a:t>
            </a:r>
          </a:p>
          <a:p>
            <a:pPr lvl="1"/>
            <a:r>
              <a:rPr lang="ja-JP" altLang="ja-JP" dirty="0"/>
              <a:t>ワークショップ：</a:t>
            </a:r>
            <a:r>
              <a:rPr lang="en-US" altLang="ja-JP" dirty="0"/>
              <a:t>1</a:t>
            </a:r>
            <a:r>
              <a:rPr lang="ja-JP" altLang="ja-JP" dirty="0"/>
              <a:t> </a:t>
            </a:r>
            <a:r>
              <a:rPr lang="ja-JP" altLang="en-US" dirty="0"/>
              <a:t>講演当り</a:t>
            </a:r>
            <a:r>
              <a:rPr lang="en-US" altLang="ja-JP" dirty="0">
                <a:solidFill>
                  <a:srgbClr val="FF0000"/>
                </a:solidFill>
              </a:rPr>
              <a:t>24</a:t>
            </a:r>
            <a:r>
              <a:rPr lang="ja-JP" altLang="en-US" dirty="0">
                <a:solidFill>
                  <a:srgbClr val="FF0000"/>
                </a:solidFill>
              </a:rPr>
              <a:t>枚以上</a:t>
            </a:r>
            <a:r>
              <a:rPr lang="ja-JP" altLang="ja-JP" dirty="0"/>
              <a:t>（日本語</a:t>
            </a:r>
            <a:r>
              <a:rPr lang="ja-JP" altLang="en-US" dirty="0"/>
              <a:t>または英語</a:t>
            </a:r>
            <a:r>
              <a:rPr lang="ja-JP" altLang="ja-JP" dirty="0"/>
              <a:t>）</a:t>
            </a:r>
            <a:endParaRPr lang="ja-JP" altLang="en-US" dirty="0"/>
          </a:p>
          <a:p>
            <a:pPr lvl="1"/>
            <a:r>
              <a:rPr lang="ja-JP" altLang="ja-JP" dirty="0"/>
              <a:t>基礎講座：</a:t>
            </a:r>
            <a:r>
              <a:rPr lang="en-US" altLang="ja-JP" dirty="0"/>
              <a:t>1</a:t>
            </a:r>
            <a:r>
              <a:rPr lang="ja-JP" altLang="en-US" dirty="0"/>
              <a:t>講座当り</a:t>
            </a:r>
            <a:r>
              <a:rPr lang="en-US" altLang="ja-JP" dirty="0">
                <a:solidFill>
                  <a:srgbClr val="FF0000"/>
                </a:solidFill>
              </a:rPr>
              <a:t>80</a:t>
            </a:r>
            <a:r>
              <a:rPr lang="ja-JP" altLang="en-US" dirty="0">
                <a:solidFill>
                  <a:srgbClr val="FF0000"/>
                </a:solidFill>
              </a:rPr>
              <a:t>枚以上 </a:t>
            </a:r>
            <a:r>
              <a:rPr lang="ja-JP" altLang="ja-JP" dirty="0"/>
              <a:t>（日本語）</a:t>
            </a:r>
            <a:r>
              <a:rPr lang="ja-JP" altLang="en-US" dirty="0"/>
              <a:t>　</a:t>
            </a:r>
            <a:r>
              <a:rPr lang="en-US" altLang="ja-JP" dirty="0"/>
              <a:t>2</a:t>
            </a:r>
            <a:r>
              <a:rPr lang="ja-JP" altLang="en-US" dirty="0"/>
              <a:t>～</a:t>
            </a:r>
            <a:r>
              <a:rPr lang="en-US" altLang="ja-JP" dirty="0"/>
              <a:t>3</a:t>
            </a:r>
            <a:r>
              <a:rPr lang="ja-JP" altLang="en-US" dirty="0"/>
              <a:t>名で担当の場合</a:t>
            </a:r>
            <a:r>
              <a:rPr lang="en-US" altLang="ja-JP" dirty="0"/>
              <a:t>1</a:t>
            </a:r>
            <a:r>
              <a:rPr lang="ja-JP" altLang="en-US" dirty="0"/>
              <a:t>講演当り</a:t>
            </a:r>
            <a:r>
              <a:rPr lang="en-US" altLang="ja-JP" dirty="0">
                <a:solidFill>
                  <a:srgbClr val="FF0000"/>
                </a:solidFill>
              </a:rPr>
              <a:t>30</a:t>
            </a:r>
            <a:r>
              <a:rPr lang="ja-JP" altLang="en-US" dirty="0">
                <a:solidFill>
                  <a:srgbClr val="FF0000"/>
                </a:solidFill>
              </a:rPr>
              <a:t>～</a:t>
            </a:r>
            <a:r>
              <a:rPr lang="en-US" altLang="ja-JP" dirty="0">
                <a:solidFill>
                  <a:srgbClr val="FF0000"/>
                </a:solidFill>
              </a:rPr>
              <a:t>40</a:t>
            </a:r>
            <a:r>
              <a:rPr lang="ja-JP" altLang="en-US" dirty="0">
                <a:solidFill>
                  <a:srgbClr val="FF0000"/>
                </a:solidFill>
              </a:rPr>
              <a:t>枚程度</a:t>
            </a:r>
          </a:p>
          <a:p>
            <a:pPr lvl="1"/>
            <a:r>
              <a:rPr lang="ja-JP" altLang="en-US" dirty="0"/>
              <a:t>超</a:t>
            </a:r>
            <a:r>
              <a:rPr lang="ja-JP" altLang="ja-JP" dirty="0"/>
              <a:t>入門講座： </a:t>
            </a:r>
            <a:r>
              <a:rPr lang="ja-JP" altLang="en-US" dirty="0"/>
              <a:t>別途ご相談</a:t>
            </a:r>
            <a:endParaRPr lang="ja-JP" altLang="ja-JP" dirty="0"/>
          </a:p>
          <a:p>
            <a:pPr lvl="1"/>
            <a:r>
              <a:rPr lang="ja-JP" altLang="en-US" dirty="0"/>
              <a:t>電子ファイルの容量は</a:t>
            </a:r>
            <a:r>
              <a:rPr lang="en-US" altLang="ja-JP" u="sng" dirty="0">
                <a:solidFill>
                  <a:srgbClr val="FF0000"/>
                </a:solidFill>
              </a:rPr>
              <a:t>5MB(</a:t>
            </a:r>
            <a:r>
              <a:rPr lang="ja-JP" altLang="en-US" u="sng" dirty="0">
                <a:solidFill>
                  <a:srgbClr val="FF0000"/>
                </a:solidFill>
              </a:rPr>
              <a:t>基礎講座は</a:t>
            </a:r>
            <a:r>
              <a:rPr lang="en-US" altLang="ja-JP" u="sng" dirty="0">
                <a:solidFill>
                  <a:srgbClr val="FF0000"/>
                </a:solidFill>
              </a:rPr>
              <a:t>10MB</a:t>
            </a:r>
            <a:r>
              <a:rPr lang="ja-JP" altLang="en-US" u="sng" dirty="0">
                <a:solidFill>
                  <a:srgbClr val="FF0000"/>
                </a:solidFill>
              </a:rPr>
              <a:t>以下</a:t>
            </a:r>
            <a:r>
              <a:rPr lang="en-US" altLang="ja-JP" u="sng" dirty="0">
                <a:solidFill>
                  <a:srgbClr val="FF0000"/>
                </a:solidFill>
              </a:rPr>
              <a:t>)</a:t>
            </a:r>
            <a:r>
              <a:rPr lang="ja-JP" altLang="en-US" u="sng" dirty="0">
                <a:solidFill>
                  <a:srgbClr val="FF0000"/>
                </a:solidFill>
              </a:rPr>
              <a:t>を目安に作成</a:t>
            </a:r>
            <a:r>
              <a:rPr lang="ja-JP" altLang="en-US" dirty="0"/>
              <a:t>願いします</a:t>
            </a:r>
          </a:p>
          <a:p>
            <a:pPr marL="457200" lvl="1" indent="0">
              <a:buNone/>
            </a:pPr>
            <a:r>
              <a:rPr lang="en-US" altLang="ja-JP" sz="1800" dirty="0"/>
              <a:t>※</a:t>
            </a:r>
            <a:r>
              <a:rPr lang="ja-JP" altLang="en-US" sz="1800" dirty="0"/>
              <a:t>上記は全体のバランスを保つための目安です。</a:t>
            </a:r>
          </a:p>
          <a:p>
            <a:pPr lvl="1"/>
            <a:endParaRPr lang="ja-JP" altLang="ja-JP" dirty="0"/>
          </a:p>
          <a:p>
            <a:pPr marL="457200" lvl="1" indent="0">
              <a:buNone/>
            </a:pPr>
            <a:r>
              <a:rPr lang="en-US" altLang="ja-JP" b="1" dirty="0"/>
              <a:t>※</a:t>
            </a:r>
            <a:r>
              <a:rPr lang="ja-JP" altLang="en-US" b="1" dirty="0"/>
              <a:t>参考　</a:t>
            </a:r>
            <a:r>
              <a:rPr lang="en-US" altLang="ja-JP" b="1" dirty="0"/>
              <a:t>【</a:t>
            </a:r>
            <a:r>
              <a:rPr lang="ja-JP" altLang="en-US" b="1" dirty="0"/>
              <a:t>技報形式</a:t>
            </a:r>
            <a:r>
              <a:rPr lang="en-US" altLang="ja-JP" b="1" dirty="0"/>
              <a:t>(</a:t>
            </a:r>
            <a:r>
              <a:rPr lang="ja-JP" altLang="en-US" b="1" dirty="0"/>
              <a:t>論文形式</a:t>
            </a:r>
            <a:r>
              <a:rPr lang="en-US" altLang="ja-JP" b="1" dirty="0"/>
              <a:t>)】  </a:t>
            </a:r>
            <a:endParaRPr lang="ja-JP" altLang="en-US" dirty="0"/>
          </a:p>
          <a:p>
            <a:pPr lvl="1"/>
            <a:r>
              <a:rPr lang="ja-JP" altLang="ja-JP" dirty="0"/>
              <a:t>基調講演： </a:t>
            </a:r>
            <a:r>
              <a:rPr lang="ja-JP" altLang="en-US" dirty="0"/>
              <a:t>アブストラクト含む</a:t>
            </a:r>
            <a:r>
              <a:rPr lang="en-US" altLang="ja-JP" dirty="0">
                <a:solidFill>
                  <a:srgbClr val="FF0000"/>
                </a:solidFill>
              </a:rPr>
              <a:t>4</a:t>
            </a:r>
            <a:r>
              <a:rPr lang="ja-JP" altLang="ja-JP" dirty="0">
                <a:solidFill>
                  <a:srgbClr val="FF0000"/>
                </a:solidFill>
              </a:rPr>
              <a:t>枚</a:t>
            </a:r>
            <a:r>
              <a:rPr lang="ja-JP" altLang="ja-JP" dirty="0"/>
              <a:t>（日本語</a:t>
            </a:r>
            <a:r>
              <a:rPr lang="ja-JP" altLang="en-US" dirty="0"/>
              <a:t>または英語</a:t>
            </a:r>
            <a:r>
              <a:rPr lang="ja-JP" altLang="ja-JP" dirty="0"/>
              <a:t>）</a:t>
            </a:r>
            <a:endParaRPr lang="ja-JP" altLang="en-US" dirty="0"/>
          </a:p>
          <a:p>
            <a:pPr lvl="1"/>
            <a:r>
              <a:rPr lang="ja-JP" altLang="ja-JP" dirty="0"/>
              <a:t>ワークショップ：</a:t>
            </a:r>
            <a:r>
              <a:rPr lang="ja-JP" altLang="en-US" dirty="0"/>
              <a:t>アブストラクト含む</a:t>
            </a:r>
            <a:r>
              <a:rPr lang="en-US" altLang="ja-JP" dirty="0">
                <a:solidFill>
                  <a:srgbClr val="FF0000"/>
                </a:solidFill>
              </a:rPr>
              <a:t>4</a:t>
            </a:r>
            <a:r>
              <a:rPr lang="ja-JP" altLang="ja-JP" dirty="0">
                <a:solidFill>
                  <a:srgbClr val="FF0000"/>
                </a:solidFill>
              </a:rPr>
              <a:t>枚</a:t>
            </a:r>
            <a:r>
              <a:rPr lang="ja-JP" altLang="ja-JP" dirty="0"/>
              <a:t>（日本語</a:t>
            </a:r>
            <a:r>
              <a:rPr lang="ja-JP" altLang="en-US" dirty="0"/>
              <a:t>または英語</a:t>
            </a:r>
            <a:r>
              <a:rPr lang="ja-JP" altLang="ja-JP" dirty="0"/>
              <a:t>）</a:t>
            </a:r>
            <a:endParaRPr lang="en-US" altLang="ja-JP" dirty="0">
              <a:solidFill>
                <a:srgbClr val="FF0000"/>
              </a:solidFill>
            </a:endParaRPr>
          </a:p>
          <a:p>
            <a:pPr lvl="1"/>
            <a:r>
              <a:rPr lang="ja-JP" altLang="ja-JP" dirty="0"/>
              <a:t>基礎講座：</a:t>
            </a:r>
            <a:r>
              <a:rPr lang="ja-JP" altLang="en-US" dirty="0"/>
              <a:t>アブストラクト含む</a:t>
            </a:r>
            <a:r>
              <a:rPr lang="en-US" altLang="ja-JP" dirty="0">
                <a:solidFill>
                  <a:srgbClr val="FF0000"/>
                </a:solidFill>
              </a:rPr>
              <a:t>10</a:t>
            </a:r>
            <a:r>
              <a:rPr lang="ja-JP" altLang="ja-JP" dirty="0">
                <a:solidFill>
                  <a:srgbClr val="FF0000"/>
                </a:solidFill>
              </a:rPr>
              <a:t>枚</a:t>
            </a:r>
            <a:r>
              <a:rPr lang="ja-JP" altLang="ja-JP" dirty="0"/>
              <a:t>（日本語）</a:t>
            </a:r>
          </a:p>
          <a:p>
            <a:endParaRPr kumimoji="1" lang="ja-JP" altLang="en-US"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4</a:t>
            </a:fld>
            <a:endParaRPr kumimoji="1" lang="ja-JP" altLang="en-US"/>
          </a:p>
        </p:txBody>
      </p:sp>
    </p:spTree>
    <p:extLst>
      <p:ext uri="{BB962C8B-B14F-4D97-AF65-F5344CB8AC3E}">
        <p14:creationId xmlns:p14="http://schemas.microsoft.com/office/powerpoint/2010/main" val="3740507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4. </a:t>
            </a:r>
            <a:r>
              <a:rPr lang="ja-JP" altLang="en-US" sz="4000" b="1" dirty="0"/>
              <a:t>スライドの</a:t>
            </a:r>
            <a:r>
              <a:rPr lang="ja-JP" altLang="ja-JP" sz="4000" b="1" dirty="0"/>
              <a:t>書き方</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normAutofit/>
          </a:bodyPr>
          <a:lstStyle/>
          <a:p>
            <a:pPr lvl="0"/>
            <a:r>
              <a:rPr lang="ja-JP" altLang="en-US" dirty="0"/>
              <a:t>書き方に特に制限はありませんが，</a:t>
            </a:r>
            <a:r>
              <a:rPr lang="ja-JP" altLang="en-US" dirty="0">
                <a:solidFill>
                  <a:srgbClr val="FF0000"/>
                </a:solidFill>
              </a:rPr>
              <a:t>適切なフォント埋込みを行い正常に表示</a:t>
            </a:r>
            <a:r>
              <a:rPr lang="ja-JP" altLang="en-US" dirty="0"/>
              <a:t>できることのご確認をお願いします。</a:t>
            </a:r>
            <a:endParaRPr lang="en-US" altLang="ja-JP" dirty="0"/>
          </a:p>
          <a:p>
            <a:pPr lvl="0"/>
            <a:r>
              <a:rPr lang="ja-JP" altLang="en-US" dirty="0"/>
              <a:t>スライドには</a:t>
            </a:r>
            <a:r>
              <a:rPr lang="ja-JP" altLang="en-US" dirty="0">
                <a:solidFill>
                  <a:srgbClr val="FF0000"/>
                </a:solidFill>
              </a:rPr>
              <a:t>ページ数を付与</a:t>
            </a:r>
            <a:r>
              <a:rPr lang="ja-JP" altLang="en-US" dirty="0"/>
              <a:t>してください。</a:t>
            </a:r>
          </a:p>
          <a:p>
            <a:pPr lvl="0"/>
            <a:r>
              <a:rPr lang="en-US" altLang="ja-JP" dirty="0"/>
              <a:t>MWE 2025</a:t>
            </a:r>
            <a:r>
              <a:rPr lang="ja-JP" altLang="en-US" dirty="0"/>
              <a:t>では昨年に引き続きダイジェスト原稿をスライド形式に変更しております。スライド形式は視覚的に見栄えは良い反面，</a:t>
            </a:r>
            <a:r>
              <a:rPr lang="ja-JP" altLang="en-US" u="sng" dirty="0"/>
              <a:t>ストーリーが見えづらい等の欠点</a:t>
            </a:r>
            <a:r>
              <a:rPr lang="ja-JP" altLang="en-US" dirty="0"/>
              <a:t>もあります。したがって，スライド内で</a:t>
            </a:r>
            <a:r>
              <a:rPr lang="ja-JP" altLang="en-US" dirty="0">
                <a:solidFill>
                  <a:srgbClr val="FF0000"/>
                </a:solidFill>
              </a:rPr>
              <a:t>論点の流れ（全体構成）が見えやすいように目次付与・章立てやスライドタイトル等に工夫</a:t>
            </a:r>
            <a:r>
              <a:rPr lang="ja-JP" altLang="en-US" dirty="0"/>
              <a:t>をお願いいたします。</a:t>
            </a:r>
            <a:endParaRPr lang="en-US" altLang="ja-JP" dirty="0"/>
          </a:p>
          <a:p>
            <a:pPr lvl="0"/>
            <a:r>
              <a:rPr lang="ja-JP" altLang="en-US" dirty="0"/>
              <a:t>従来の技報形式（論文形式）と同様に参考文献を掲載ください。特に，本講演に関する</a:t>
            </a:r>
            <a:r>
              <a:rPr lang="ja-JP" altLang="en-US" dirty="0">
                <a:solidFill>
                  <a:srgbClr val="FF0000"/>
                </a:solidFill>
              </a:rPr>
              <a:t>自著論文形式</a:t>
            </a:r>
            <a:r>
              <a:rPr lang="ja-JP" altLang="en-US" dirty="0"/>
              <a:t>（論文・レター・国際会議・研究会）を参考文献として掲載ください。（上述の欠点を補うためです。）</a:t>
            </a:r>
            <a:endParaRPr lang="en-US" altLang="ja-JP" dirty="0"/>
          </a:p>
          <a:p>
            <a:pPr lvl="0"/>
            <a:r>
              <a:rPr lang="ja-JP" altLang="en-US" dirty="0"/>
              <a:t>スライドは貼り付ける</a:t>
            </a:r>
            <a:r>
              <a:rPr lang="ja-JP" altLang="en-US" u="sng" dirty="0"/>
              <a:t>画像やイラストの大きさや量によってデータサイズが左右</a:t>
            </a:r>
            <a:r>
              <a:rPr lang="ja-JP" altLang="en-US" dirty="0"/>
              <a:t>されます。あらかじめ</a:t>
            </a:r>
            <a:r>
              <a:rPr lang="ja-JP" altLang="en-US" u="sng" dirty="0">
                <a:solidFill>
                  <a:srgbClr val="FF0000"/>
                </a:solidFill>
              </a:rPr>
              <a:t>画像のサイズを小さくする等で容量を抑えて</a:t>
            </a:r>
            <a:r>
              <a:rPr lang="ja-JP" altLang="en-US" dirty="0"/>
              <a:t>ください。</a:t>
            </a:r>
            <a:endParaRPr lang="ja-JP" altLang="ja-JP" dirty="0"/>
          </a:p>
          <a:p>
            <a:endParaRPr kumimoji="1" lang="ja-JP" altLang="en-US"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5</a:t>
            </a:fld>
            <a:endParaRPr kumimoji="1" lang="ja-JP" altLang="en-US"/>
          </a:p>
        </p:txBody>
      </p:sp>
    </p:spTree>
    <p:extLst>
      <p:ext uri="{BB962C8B-B14F-4D97-AF65-F5344CB8AC3E}">
        <p14:creationId xmlns:p14="http://schemas.microsoft.com/office/powerpoint/2010/main" val="1716327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5.</a:t>
            </a:r>
            <a:r>
              <a:rPr lang="ja-JP" altLang="en-US" sz="4000" b="1" dirty="0"/>
              <a:t> </a:t>
            </a:r>
            <a:r>
              <a:rPr lang="ja-JP" altLang="ja-JP" sz="4000" b="1" dirty="0"/>
              <a:t>電子原稿</a:t>
            </a:r>
            <a:r>
              <a:rPr lang="en-US" altLang="ja-JP" sz="4000" b="1" dirty="0"/>
              <a:t> </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normAutofit lnSpcReduction="10000"/>
          </a:bodyPr>
          <a:lstStyle/>
          <a:p>
            <a:r>
              <a:rPr lang="ja-JP" altLang="en-US" dirty="0"/>
              <a:t>原稿の提出は</a:t>
            </a:r>
            <a:r>
              <a:rPr lang="en-US" altLang="ja-JP" dirty="0"/>
              <a:t>2</a:t>
            </a:r>
            <a:r>
              <a:rPr lang="ja-JP" altLang="en-US" dirty="0"/>
              <a:t>段階です。</a:t>
            </a:r>
            <a:r>
              <a:rPr lang="en-US" altLang="ja-JP" dirty="0"/>
              <a:t>MWE 2025 Web</a:t>
            </a:r>
            <a:r>
              <a:rPr lang="ja-JP" altLang="ja-JP" dirty="0"/>
              <a:t>サイト</a:t>
            </a:r>
            <a:r>
              <a:rPr lang="en-US" altLang="ja-JP" dirty="0"/>
              <a:t> http://www.apmc-mwe.org/ </a:t>
            </a:r>
            <a:r>
              <a:rPr lang="ja-JP" altLang="ja-JP" dirty="0"/>
              <a:t>の著者の皆様へ－</a:t>
            </a:r>
            <a:r>
              <a:rPr lang="en-US" altLang="ja-JP" dirty="0"/>
              <a:t>To all the speakers</a:t>
            </a:r>
            <a:r>
              <a:rPr lang="ja-JP" altLang="ja-JP" dirty="0"/>
              <a:t>－経由にて</a:t>
            </a:r>
            <a:r>
              <a:rPr lang="ja-JP" altLang="en-US" dirty="0"/>
              <a:t>①</a:t>
            </a:r>
            <a:r>
              <a:rPr lang="ja-JP" altLang="ja-JP" dirty="0"/>
              <a:t>「著者</a:t>
            </a:r>
            <a:r>
              <a:rPr lang="ja-JP" altLang="en-US" dirty="0"/>
              <a:t>登録・有償ダウンロード販売同意・アブストラクト原稿アップロード</a:t>
            </a:r>
            <a:r>
              <a:rPr lang="ja-JP" altLang="ja-JP" dirty="0"/>
              <a:t>」をされた後、</a:t>
            </a:r>
            <a:r>
              <a:rPr lang="ja-JP" altLang="en-US" dirty="0"/>
              <a:t>②スライド</a:t>
            </a:r>
            <a:r>
              <a:rPr lang="ja-JP" altLang="ja-JP" dirty="0"/>
              <a:t>原稿は、 </a:t>
            </a:r>
            <a:r>
              <a:rPr lang="en-US" altLang="ja-JP" dirty="0"/>
              <a:t>E-mail</a:t>
            </a:r>
            <a:r>
              <a:rPr lang="ja-JP" altLang="ja-JP" dirty="0"/>
              <a:t>添付</a:t>
            </a:r>
            <a:r>
              <a:rPr lang="en-US" altLang="ja-JP" dirty="0"/>
              <a:t>(</a:t>
            </a:r>
            <a:r>
              <a:rPr lang="fr-FR" altLang="ja-JP" dirty="0"/>
              <a:t>mwe2025@apmc-conf.org</a:t>
            </a:r>
            <a:r>
              <a:rPr lang="en-US" altLang="ja-JP" dirty="0"/>
              <a:t> )</a:t>
            </a:r>
            <a:r>
              <a:rPr lang="ja-JP" altLang="ja-JP" dirty="0" err="1"/>
              <a:t>にて</a:t>
            </a:r>
            <a:r>
              <a:rPr lang="ja-JP" altLang="ja-JP" dirty="0"/>
              <a:t>お送りください。</a:t>
            </a:r>
          </a:p>
          <a:p>
            <a:r>
              <a:rPr lang="ja-JP" altLang="ja-JP" dirty="0"/>
              <a:t>なお、下記にお願いしますフォントやファイル形式の制限は、ダイジェスト編集時に発生する問題をなくし、より品質の高いものに仕上げるためのものですので、ご理解とご協力をお願いします。</a:t>
            </a:r>
          </a:p>
          <a:p>
            <a:r>
              <a:rPr lang="ja-JP" altLang="ja-JP" dirty="0"/>
              <a:t>ファイル形式は</a:t>
            </a:r>
            <a:r>
              <a:rPr lang="en-US" altLang="ja-JP" dirty="0"/>
              <a:t>PDF (Adobe Acrobat)</a:t>
            </a:r>
            <a:r>
              <a:rPr lang="ja-JP" altLang="ja-JP" dirty="0" err="1"/>
              <a:t>といたします</a:t>
            </a:r>
            <a:r>
              <a:rPr lang="ja-JP" altLang="ja-JP" dirty="0"/>
              <a:t>。</a:t>
            </a:r>
            <a:r>
              <a:rPr lang="en-US" altLang="ja-JP" dirty="0"/>
              <a:t>PDF</a:t>
            </a:r>
            <a:r>
              <a:rPr lang="ja-JP" altLang="ja-JP" dirty="0"/>
              <a:t>ファイルを作成する際に、フォント埋め込みを忘れると表示できない場合がありますので注意して下さい。</a:t>
            </a:r>
            <a:r>
              <a:rPr lang="ja-JP" altLang="ja-JP" u="sng" dirty="0"/>
              <a:t>投稿に関する</a:t>
            </a:r>
            <a:r>
              <a:rPr lang="en-US" altLang="ja-JP" u="sng" dirty="0"/>
              <a:t>Web</a:t>
            </a:r>
            <a:r>
              <a:rPr lang="ja-JP" altLang="ja-JP" u="sng" dirty="0"/>
              <a:t>サイトは</a:t>
            </a:r>
            <a:r>
              <a:rPr lang="en-US" altLang="ja-JP" u="sng" dirty="0">
                <a:solidFill>
                  <a:srgbClr val="FF0000"/>
                </a:solidFill>
              </a:rPr>
              <a:t>7</a:t>
            </a:r>
            <a:r>
              <a:rPr lang="ja-JP" altLang="ja-JP" u="sng" dirty="0">
                <a:solidFill>
                  <a:srgbClr val="FF0000"/>
                </a:solidFill>
              </a:rPr>
              <a:t>月</a:t>
            </a:r>
            <a:r>
              <a:rPr lang="en-US" altLang="ja-JP" u="sng" dirty="0">
                <a:solidFill>
                  <a:srgbClr val="FF0000"/>
                </a:solidFill>
              </a:rPr>
              <a:t>10</a:t>
            </a:r>
            <a:r>
              <a:rPr lang="ja-JP" altLang="ja-JP" u="sng" dirty="0">
                <a:solidFill>
                  <a:srgbClr val="FF0000"/>
                </a:solidFill>
              </a:rPr>
              <a:t>日頃</a:t>
            </a:r>
            <a:r>
              <a:rPr lang="ja-JP" altLang="ja-JP" u="sng" dirty="0"/>
              <a:t>公開予定です。</a:t>
            </a:r>
            <a:endParaRPr lang="en-US" altLang="ja-JP" u="sng" dirty="0"/>
          </a:p>
          <a:p>
            <a:pPr lvl="0"/>
            <a:r>
              <a:rPr lang="ja-JP" altLang="ja-JP" dirty="0"/>
              <a:t>ファイル名は、セッション番号、講演番号および氏名が一目で確認できるように以下の例を参考に命名してください。</a:t>
            </a:r>
          </a:p>
          <a:p>
            <a:pPr marL="0" indent="0">
              <a:buNone/>
            </a:pPr>
            <a:r>
              <a:rPr lang="ja-JP" altLang="en-US" dirty="0"/>
              <a:t>　</a:t>
            </a:r>
            <a:r>
              <a:rPr lang="ja-JP" altLang="ja-JP" dirty="0"/>
              <a:t>例：</a:t>
            </a:r>
            <a:r>
              <a:rPr lang="en-US" altLang="ja-JP" dirty="0"/>
              <a:t>11</a:t>
            </a:r>
            <a:r>
              <a:rPr lang="ja-JP" altLang="ja-JP" dirty="0"/>
              <a:t>月</a:t>
            </a:r>
            <a:r>
              <a:rPr lang="en-US" altLang="ja-JP" dirty="0"/>
              <a:t>26</a:t>
            </a:r>
            <a:r>
              <a:rPr lang="ja-JP" altLang="ja-JP" dirty="0"/>
              <a:t>日（水）の</a:t>
            </a:r>
            <a:r>
              <a:rPr lang="en-US" altLang="ja-JP" dirty="0"/>
              <a:t>Room1</a:t>
            </a:r>
            <a:r>
              <a:rPr lang="ja-JP" altLang="ja-JP" dirty="0"/>
              <a:t>の午後のセッションの</a:t>
            </a:r>
            <a:r>
              <a:rPr lang="en-US" altLang="ja-JP" dirty="0"/>
              <a:t>2</a:t>
            </a:r>
            <a:r>
              <a:rPr lang="ja-JP" altLang="ja-JP" dirty="0"/>
              <a:t>番目の講演者が電波太郎の</a:t>
            </a:r>
            <a:r>
              <a:rPr lang="ja-JP" altLang="en-US" dirty="0"/>
              <a:t>　　　　　</a:t>
            </a:r>
            <a:endParaRPr lang="en-US" altLang="ja-JP" dirty="0"/>
          </a:p>
          <a:p>
            <a:pPr marL="0" indent="0">
              <a:buNone/>
            </a:pPr>
            <a:r>
              <a:rPr lang="ja-JP" altLang="en-US" dirty="0"/>
              <a:t>　</a:t>
            </a:r>
            <a:r>
              <a:rPr lang="ja-JP" altLang="ja-JP" dirty="0"/>
              <a:t>場合</a:t>
            </a:r>
            <a:r>
              <a:rPr lang="ja-JP" altLang="en-US" dirty="0"/>
              <a:t>、「</a:t>
            </a:r>
            <a:r>
              <a:rPr lang="en-US" altLang="ja-JP" dirty="0"/>
              <a:t>WE1B-2 (Denpa).pdf</a:t>
            </a:r>
            <a:r>
              <a:rPr lang="ja-JP" altLang="en-US" dirty="0"/>
              <a:t>」</a:t>
            </a:r>
            <a:endParaRPr lang="ja-JP" altLang="ja-JP"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6</a:t>
            </a:fld>
            <a:endParaRPr kumimoji="1" lang="ja-JP" altLang="en-US"/>
          </a:p>
        </p:txBody>
      </p:sp>
    </p:spTree>
    <p:extLst>
      <p:ext uri="{BB962C8B-B14F-4D97-AF65-F5344CB8AC3E}">
        <p14:creationId xmlns:p14="http://schemas.microsoft.com/office/powerpoint/2010/main" val="3990499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6.</a:t>
            </a:r>
            <a:r>
              <a:rPr lang="ja-JP" altLang="en-US" sz="4000" b="1" dirty="0"/>
              <a:t> </a:t>
            </a:r>
            <a:r>
              <a:rPr lang="ja-JP" altLang="ja-JP" sz="4000" b="1" dirty="0"/>
              <a:t>提出物</a:t>
            </a:r>
            <a:r>
              <a:rPr lang="ja-JP" altLang="en-US" sz="4000" b="1" dirty="0"/>
              <a:t>および</a:t>
            </a:r>
            <a:r>
              <a:rPr lang="ja-JP" altLang="ja-JP" sz="4000" b="1" dirty="0"/>
              <a:t>提出締切</a:t>
            </a:r>
            <a:endParaRPr kumimoji="1" lang="ja-JP" altLang="en-US" sz="4000" dirty="0"/>
          </a:p>
        </p:txBody>
      </p:sp>
      <p:sp>
        <p:nvSpPr>
          <p:cNvPr id="3" name="コンテンツ プレースホルダー 2"/>
          <p:cNvSpPr>
            <a:spLocks noGrp="1"/>
          </p:cNvSpPr>
          <p:nvPr>
            <p:ph idx="1"/>
          </p:nvPr>
        </p:nvSpPr>
        <p:spPr>
          <a:xfrm>
            <a:off x="0" y="849087"/>
            <a:ext cx="12192000" cy="6008913"/>
          </a:xfrm>
        </p:spPr>
        <p:txBody>
          <a:bodyPr/>
          <a:lstStyle/>
          <a:p>
            <a:r>
              <a:rPr lang="ja-JP" altLang="ja-JP" dirty="0"/>
              <a:t>著者登録</a:t>
            </a:r>
            <a:r>
              <a:rPr lang="ja-JP" altLang="en-US" dirty="0"/>
              <a:t>・有償ダウンロード販売同意確認・アブストラクト原稿</a:t>
            </a:r>
            <a:r>
              <a:rPr lang="ja-JP" altLang="ja-JP" dirty="0"/>
              <a:t>（</a:t>
            </a:r>
            <a:r>
              <a:rPr lang="en-US" altLang="ja-JP" dirty="0"/>
              <a:t>PDF</a:t>
            </a:r>
            <a:r>
              <a:rPr lang="ja-JP" altLang="ja-JP" dirty="0"/>
              <a:t>形式）</a:t>
            </a:r>
            <a:endParaRPr lang="ja-JP" altLang="en-US" dirty="0"/>
          </a:p>
          <a:p>
            <a:pPr marL="0" indent="0">
              <a:buNone/>
            </a:pPr>
            <a:r>
              <a:rPr lang="ja-JP" altLang="en-US" dirty="0"/>
              <a:t>　</a:t>
            </a:r>
            <a:r>
              <a:rPr lang="ja-JP" altLang="en-US" sz="2400" dirty="0"/>
              <a:t>　</a:t>
            </a:r>
            <a:r>
              <a:rPr lang="ja-JP" altLang="ja-JP" sz="2400" dirty="0"/>
              <a:t>（</a:t>
            </a:r>
            <a:r>
              <a:rPr lang="en-US" altLang="ja-JP" sz="2400" dirty="0"/>
              <a:t>Web</a:t>
            </a:r>
            <a:r>
              <a:rPr lang="ja-JP" altLang="ja-JP" sz="2400" dirty="0"/>
              <a:t>サイト上</a:t>
            </a:r>
            <a:r>
              <a:rPr lang="ja-JP" altLang="en-US" sz="2400" dirty="0"/>
              <a:t>（</a:t>
            </a:r>
            <a:r>
              <a:rPr lang="en-US" altLang="ja-JP" sz="2400" dirty="0"/>
              <a:t>7</a:t>
            </a:r>
            <a:r>
              <a:rPr lang="ja-JP" altLang="en-US" sz="2400" dirty="0"/>
              <a:t>月</a:t>
            </a:r>
            <a:r>
              <a:rPr lang="en-US" altLang="ja-JP" sz="2400" dirty="0"/>
              <a:t>10</a:t>
            </a:r>
            <a:r>
              <a:rPr lang="ja-JP" altLang="en-US" sz="2400" dirty="0"/>
              <a:t>日頃公開予定）</a:t>
            </a:r>
            <a:r>
              <a:rPr lang="ja-JP" altLang="ja-JP" sz="2400" dirty="0"/>
              <a:t>から登録</a:t>
            </a:r>
            <a:r>
              <a:rPr lang="ja-JP" altLang="en-US" sz="2400" dirty="0"/>
              <a:t>・確認・アップロードいただきます</a:t>
            </a:r>
            <a:r>
              <a:rPr lang="ja-JP" altLang="ja-JP" sz="2400" dirty="0"/>
              <a:t>）</a:t>
            </a:r>
            <a:endParaRPr lang="ja-JP" altLang="en-US" sz="2400" dirty="0"/>
          </a:p>
          <a:p>
            <a:pPr marL="0" indent="0">
              <a:buNone/>
            </a:pPr>
            <a:r>
              <a:rPr lang="en-US" altLang="ja-JP" b="1" dirty="0"/>
              <a:t>	</a:t>
            </a:r>
            <a:r>
              <a:rPr lang="en-US" altLang="ja-JP" b="1" dirty="0">
                <a:solidFill>
                  <a:srgbClr val="FF0000"/>
                </a:solidFill>
              </a:rPr>
              <a:t>9</a:t>
            </a:r>
            <a:r>
              <a:rPr lang="ja-JP" altLang="ja-JP" b="1" dirty="0">
                <a:solidFill>
                  <a:srgbClr val="FF0000"/>
                </a:solidFill>
              </a:rPr>
              <a:t>月</a:t>
            </a:r>
            <a:r>
              <a:rPr lang="en-US" altLang="ja-JP" b="1" dirty="0">
                <a:solidFill>
                  <a:srgbClr val="FF0000"/>
                </a:solidFill>
              </a:rPr>
              <a:t>1</a:t>
            </a:r>
            <a:r>
              <a:rPr lang="ja-JP" altLang="ja-JP" b="1" dirty="0">
                <a:solidFill>
                  <a:srgbClr val="FF0000"/>
                </a:solidFill>
              </a:rPr>
              <a:t>日</a:t>
            </a:r>
            <a:r>
              <a:rPr lang="ja-JP" altLang="en-US" b="1" dirty="0">
                <a:solidFill>
                  <a:srgbClr val="FF0000"/>
                </a:solidFill>
              </a:rPr>
              <a:t>（月）</a:t>
            </a:r>
            <a:r>
              <a:rPr lang="ja-JP" altLang="ja-JP" b="1" dirty="0">
                <a:solidFill>
                  <a:srgbClr val="FF0000"/>
                </a:solidFill>
              </a:rPr>
              <a:t>必着</a:t>
            </a:r>
            <a:endParaRPr lang="ja-JP" altLang="ja-JP" dirty="0">
              <a:solidFill>
                <a:srgbClr val="FF0000"/>
              </a:solidFill>
            </a:endParaRPr>
          </a:p>
          <a:p>
            <a:r>
              <a:rPr lang="ja-JP" altLang="en-US" dirty="0"/>
              <a:t>スライド</a:t>
            </a:r>
            <a:r>
              <a:rPr lang="ja-JP" altLang="ja-JP" dirty="0"/>
              <a:t>原稿（</a:t>
            </a:r>
            <a:r>
              <a:rPr lang="en-US" altLang="ja-JP" dirty="0"/>
              <a:t>PDF</a:t>
            </a:r>
            <a:r>
              <a:rPr lang="ja-JP" altLang="ja-JP" dirty="0"/>
              <a:t>形式）</a:t>
            </a:r>
            <a:endParaRPr lang="ja-JP" altLang="en-US" dirty="0"/>
          </a:p>
          <a:p>
            <a:pPr marL="0" indent="0">
              <a:buNone/>
            </a:pPr>
            <a:r>
              <a:rPr lang="ja-JP" altLang="en-US" dirty="0"/>
              <a:t>　　</a:t>
            </a:r>
            <a:r>
              <a:rPr lang="ja-JP" altLang="ja-JP" sz="2400" dirty="0"/>
              <a:t>（</a:t>
            </a:r>
            <a:r>
              <a:rPr lang="fr-FR" altLang="ja-JP" sz="2400" dirty="0"/>
              <a:t>mwe2025@apmc-conf.org </a:t>
            </a:r>
            <a:r>
              <a:rPr lang="ja-JP" altLang="ja-JP" sz="2400" dirty="0"/>
              <a:t>へ</a:t>
            </a:r>
            <a:r>
              <a:rPr lang="en-US" altLang="ja-JP" sz="2400" dirty="0"/>
              <a:t> E-mail</a:t>
            </a:r>
            <a:r>
              <a:rPr lang="ja-JP" altLang="ja-JP" sz="2400" dirty="0"/>
              <a:t>添付で</a:t>
            </a:r>
            <a:r>
              <a:rPr lang="ja-JP" altLang="en-US" sz="2400" dirty="0"/>
              <a:t>送付いただきます</a:t>
            </a:r>
            <a:r>
              <a:rPr lang="ja-JP" altLang="ja-JP" sz="2400" dirty="0"/>
              <a:t>）</a:t>
            </a:r>
          </a:p>
          <a:p>
            <a:pPr marL="0" indent="0">
              <a:buNone/>
            </a:pPr>
            <a:r>
              <a:rPr lang="en-US" altLang="ja-JP" b="1" dirty="0"/>
              <a:t>	</a:t>
            </a:r>
            <a:r>
              <a:rPr lang="en-US" altLang="ja-JP" b="1" dirty="0">
                <a:solidFill>
                  <a:srgbClr val="FF0000"/>
                </a:solidFill>
              </a:rPr>
              <a:t>9</a:t>
            </a:r>
            <a:r>
              <a:rPr lang="ja-JP" altLang="ja-JP" b="1" dirty="0">
                <a:solidFill>
                  <a:srgbClr val="FF0000"/>
                </a:solidFill>
              </a:rPr>
              <a:t>月</a:t>
            </a:r>
            <a:r>
              <a:rPr lang="en-US" altLang="ja-JP" b="1" dirty="0">
                <a:solidFill>
                  <a:srgbClr val="FF0000"/>
                </a:solidFill>
              </a:rPr>
              <a:t>30</a:t>
            </a:r>
            <a:r>
              <a:rPr lang="ja-JP" altLang="ja-JP" b="1" dirty="0">
                <a:solidFill>
                  <a:srgbClr val="FF0000"/>
                </a:solidFill>
              </a:rPr>
              <a:t>日</a:t>
            </a:r>
            <a:r>
              <a:rPr lang="ja-JP" altLang="en-US" b="1" dirty="0">
                <a:solidFill>
                  <a:srgbClr val="FF0000"/>
                </a:solidFill>
              </a:rPr>
              <a:t>（火）</a:t>
            </a:r>
            <a:r>
              <a:rPr lang="ja-JP" altLang="ja-JP" b="1" dirty="0">
                <a:solidFill>
                  <a:srgbClr val="FF0000"/>
                </a:solidFill>
              </a:rPr>
              <a:t>必着</a:t>
            </a:r>
            <a:endParaRPr lang="ja-JP" altLang="en-US" b="1" dirty="0">
              <a:solidFill>
                <a:srgbClr val="FF0000"/>
              </a:solidFill>
            </a:endParaRPr>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7</a:t>
            </a:fld>
            <a:endParaRPr kumimoji="1" lang="ja-JP" altLang="en-US"/>
          </a:p>
        </p:txBody>
      </p:sp>
      <p:sp>
        <p:nvSpPr>
          <p:cNvPr id="6" name="コンテンツ プレースホルダー 2"/>
          <p:cNvSpPr txBox="1">
            <a:spLocks/>
          </p:cNvSpPr>
          <p:nvPr/>
        </p:nvSpPr>
        <p:spPr>
          <a:xfrm>
            <a:off x="0" y="4288275"/>
            <a:ext cx="12192000" cy="25697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2000" dirty="0"/>
              <a:t>※</a:t>
            </a:r>
            <a:r>
              <a:rPr lang="ja-JP" altLang="en-US" sz="2000" dirty="0"/>
              <a:t>アブストラクトは、</a:t>
            </a:r>
            <a:r>
              <a:rPr lang="en-US" altLang="ja-JP" sz="2000" dirty="0"/>
              <a:t>9</a:t>
            </a:r>
            <a:r>
              <a:rPr lang="ja-JP" altLang="en-US" sz="2000" dirty="0"/>
              <a:t>月１日（月）の</a:t>
            </a:r>
            <a:r>
              <a:rPr lang="ja-JP" altLang="en-US" sz="2000" dirty="0">
                <a:solidFill>
                  <a:srgbClr val="FF0000"/>
                </a:solidFill>
              </a:rPr>
              <a:t>提出後</a:t>
            </a:r>
            <a:r>
              <a:rPr lang="ja-JP" altLang="en-US" sz="2000" dirty="0"/>
              <a:t>は出版に必要な処理をして</a:t>
            </a:r>
            <a:r>
              <a:rPr lang="en-US" altLang="ja-JP" sz="2000" dirty="0"/>
              <a:t>Web</a:t>
            </a:r>
            <a:r>
              <a:rPr lang="ja-JP" altLang="en-US" sz="2000" dirty="0"/>
              <a:t>プログラムにて無償公開されるため，それ以降は</a:t>
            </a:r>
            <a:r>
              <a:rPr lang="ja-JP" altLang="en-US" sz="2000" dirty="0">
                <a:solidFill>
                  <a:srgbClr val="FF0000"/>
                </a:solidFill>
              </a:rPr>
              <a:t>記載内容の変更（差替）はできません</a:t>
            </a:r>
            <a:r>
              <a:rPr lang="ja-JP" altLang="en-US" sz="2000" dirty="0"/>
              <a:t>のでご留意ください。</a:t>
            </a:r>
          </a:p>
          <a:p>
            <a:pPr marL="0" indent="0">
              <a:buNone/>
            </a:pPr>
            <a:r>
              <a:rPr lang="en-US" altLang="ja-JP" sz="2000" dirty="0"/>
              <a:t>※</a:t>
            </a:r>
            <a:r>
              <a:rPr lang="ja-JP" altLang="en-US" sz="2000" dirty="0"/>
              <a:t>この時点で</a:t>
            </a:r>
            <a:r>
              <a:rPr lang="ja-JP" altLang="en-US" sz="2000" dirty="0">
                <a:solidFill>
                  <a:srgbClr val="FF0000"/>
                </a:solidFill>
              </a:rPr>
              <a:t>講演タイトル・著者は確定</a:t>
            </a:r>
            <a:r>
              <a:rPr lang="ja-JP" altLang="en-US" sz="2000" dirty="0"/>
              <a:t>されますので、スライド原稿作成の際はアブストラクト記載</a:t>
            </a:r>
            <a:r>
              <a:rPr lang="en-US" altLang="ja-JP" sz="2000" dirty="0"/>
              <a:t>(=Web</a:t>
            </a:r>
            <a:r>
              <a:rPr lang="ja-JP" altLang="en-US" sz="2000" dirty="0"/>
              <a:t>プログラム記載</a:t>
            </a:r>
            <a:r>
              <a:rPr lang="en-US" altLang="ja-JP" sz="2000" dirty="0"/>
              <a:t>)</a:t>
            </a:r>
            <a:r>
              <a:rPr lang="ja-JP" altLang="en-US" sz="2000" dirty="0"/>
              <a:t>のタイトル・著者でスライド原稿を執筆ください。</a:t>
            </a:r>
          </a:p>
          <a:p>
            <a:pPr marL="0" indent="0">
              <a:buNone/>
            </a:pPr>
            <a:r>
              <a:rPr lang="en-US" altLang="ja-JP" sz="2000" dirty="0"/>
              <a:t>※</a:t>
            </a:r>
            <a:r>
              <a:rPr lang="ja-JP" altLang="en-US" sz="2000" dirty="0"/>
              <a:t>スライド原稿は、</a:t>
            </a:r>
            <a:r>
              <a:rPr lang="ja-JP" altLang="en-US" sz="2000" dirty="0">
                <a:solidFill>
                  <a:srgbClr val="FF0000"/>
                </a:solidFill>
              </a:rPr>
              <a:t>提出済のアブストラクトは含めず</a:t>
            </a:r>
            <a:r>
              <a:rPr lang="ja-JP" altLang="en-US" sz="2000" dirty="0"/>
              <a:t>スライドのみで作成・提出ください。</a:t>
            </a:r>
          </a:p>
          <a:p>
            <a:pPr marL="0" indent="0">
              <a:buNone/>
            </a:pPr>
            <a:r>
              <a:rPr lang="en-US" altLang="ja-JP" sz="2000" dirty="0"/>
              <a:t>※9</a:t>
            </a:r>
            <a:r>
              <a:rPr lang="ja-JP" altLang="en-US" sz="2000" dirty="0"/>
              <a:t>月</a:t>
            </a:r>
            <a:r>
              <a:rPr lang="en-US" altLang="ja-JP" sz="2000" dirty="0"/>
              <a:t>1</a:t>
            </a:r>
            <a:r>
              <a:rPr lang="ja-JP" altLang="en-US" sz="2000" dirty="0"/>
              <a:t>日（月）までにアブストラクトとスライドを同時に提出する場合でも、アブストラクトは</a:t>
            </a:r>
            <a:r>
              <a:rPr lang="en-US" altLang="ja-JP" sz="2000" dirty="0"/>
              <a:t>Web</a:t>
            </a:r>
            <a:r>
              <a:rPr lang="ja-JP" altLang="en-US" sz="2000" dirty="0"/>
              <a:t>システムからアップロード、スライドはメール添付で</a:t>
            </a:r>
            <a:r>
              <a:rPr lang="ja-JP" altLang="en-US" sz="2000" dirty="0">
                <a:solidFill>
                  <a:srgbClr val="FF0000"/>
                </a:solidFill>
              </a:rPr>
              <a:t>別々に提出</a:t>
            </a:r>
            <a:r>
              <a:rPr lang="ja-JP" altLang="en-US" sz="2000" dirty="0"/>
              <a:t>ください。</a:t>
            </a:r>
          </a:p>
          <a:p>
            <a:endParaRPr lang="ja-JP" altLang="en-US" sz="2000" dirty="0">
              <a:solidFill>
                <a:srgbClr val="FF0000"/>
              </a:solidFill>
            </a:endParaRPr>
          </a:p>
        </p:txBody>
      </p:sp>
    </p:spTree>
    <p:extLst>
      <p:ext uri="{BB962C8B-B14F-4D97-AF65-F5344CB8AC3E}">
        <p14:creationId xmlns:p14="http://schemas.microsoft.com/office/powerpoint/2010/main" val="3282778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7. </a:t>
            </a:r>
            <a:r>
              <a:rPr lang="ja-JP" altLang="en-US" sz="4000" b="1" dirty="0"/>
              <a:t>講演設備</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r>
              <a:rPr lang="ja-JP" altLang="ja-JP" dirty="0"/>
              <a:t>講演会場では、</a:t>
            </a:r>
            <a:r>
              <a:rPr lang="en-US" altLang="ja-JP" dirty="0"/>
              <a:t>PC</a:t>
            </a:r>
            <a:r>
              <a:rPr lang="ja-JP" altLang="ja-JP" dirty="0"/>
              <a:t>と液晶プロジェクター</a:t>
            </a:r>
            <a:r>
              <a:rPr lang="ja-JP" altLang="en-US" dirty="0"/>
              <a:t>（</a:t>
            </a:r>
            <a:r>
              <a:rPr lang="en-US" altLang="ja-JP" dirty="0"/>
              <a:t>HDMI </a:t>
            </a:r>
            <a:r>
              <a:rPr lang="ja-JP" altLang="en-US" dirty="0"/>
              <a:t>接続）</a:t>
            </a:r>
            <a:r>
              <a:rPr lang="ja-JP" altLang="ja-JP" dirty="0"/>
              <a:t>をご用意しております。</a:t>
            </a:r>
            <a:endParaRPr lang="en-US" altLang="ja-JP" dirty="0"/>
          </a:p>
          <a:p>
            <a:r>
              <a:rPr lang="ja-JP" altLang="ja-JP" dirty="0">
                <a:solidFill>
                  <a:srgbClr val="FF0000"/>
                </a:solidFill>
              </a:rPr>
              <a:t>講演当日は</a:t>
            </a:r>
            <a:r>
              <a:rPr lang="en-US" altLang="ja-JP" dirty="0">
                <a:solidFill>
                  <a:srgbClr val="FF0000"/>
                </a:solidFill>
              </a:rPr>
              <a:t>USB</a:t>
            </a:r>
            <a:r>
              <a:rPr lang="ja-JP" altLang="ja-JP" dirty="0">
                <a:solidFill>
                  <a:srgbClr val="FF0000"/>
                </a:solidFill>
              </a:rPr>
              <a:t>メモリ等でプレゼンテーションデータのみをお持ちいただいても</a:t>
            </a:r>
            <a:r>
              <a:rPr lang="ja-JP" altLang="ja-JP">
                <a:solidFill>
                  <a:srgbClr val="FF0000"/>
                </a:solidFill>
              </a:rPr>
              <a:t>、</a:t>
            </a:r>
            <a:r>
              <a:rPr lang="ja-JP" altLang="en-US">
                <a:solidFill>
                  <a:srgbClr val="FF0000"/>
                </a:solidFill>
              </a:rPr>
              <a:t>ご自身の</a:t>
            </a:r>
            <a:r>
              <a:rPr lang="en-US" altLang="ja-JP">
                <a:solidFill>
                  <a:srgbClr val="FF0000"/>
                </a:solidFill>
              </a:rPr>
              <a:t>PC</a:t>
            </a:r>
            <a:r>
              <a:rPr lang="ja-JP" altLang="en-US" dirty="0">
                <a:solidFill>
                  <a:srgbClr val="FF0000"/>
                </a:solidFill>
              </a:rPr>
              <a:t>（要</a:t>
            </a:r>
            <a:r>
              <a:rPr lang="en-US" altLang="ja-JP" dirty="0">
                <a:solidFill>
                  <a:srgbClr val="FF0000"/>
                </a:solidFill>
              </a:rPr>
              <a:t>HDMI</a:t>
            </a:r>
            <a:r>
              <a:rPr lang="ja-JP" altLang="en-US" dirty="0">
                <a:solidFill>
                  <a:srgbClr val="FF0000"/>
                </a:solidFill>
              </a:rPr>
              <a:t>端子）</a:t>
            </a:r>
            <a:r>
              <a:rPr lang="ja-JP" altLang="ja-JP" dirty="0">
                <a:solidFill>
                  <a:srgbClr val="FF0000"/>
                </a:solidFill>
              </a:rPr>
              <a:t>をご持参・ご使用いただいても、どちらでも結構です。 </a:t>
            </a:r>
            <a:endParaRPr lang="en-US" altLang="ja-JP" dirty="0">
              <a:solidFill>
                <a:srgbClr val="FF0000"/>
              </a:solidFill>
            </a:endParaRPr>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8</a:t>
            </a:fld>
            <a:endParaRPr kumimoji="1" lang="ja-JP" altLang="en-US"/>
          </a:p>
        </p:txBody>
      </p:sp>
    </p:spTree>
    <p:extLst>
      <p:ext uri="{BB962C8B-B14F-4D97-AF65-F5344CB8AC3E}">
        <p14:creationId xmlns:p14="http://schemas.microsoft.com/office/powerpoint/2010/main" val="3222614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849086"/>
          </a:xfrm>
        </p:spPr>
        <p:txBody>
          <a:bodyPr>
            <a:normAutofit/>
          </a:bodyPr>
          <a:lstStyle/>
          <a:p>
            <a:pPr algn="ctr"/>
            <a:r>
              <a:rPr lang="en-US" altLang="ja-JP" sz="4000" b="1" dirty="0"/>
              <a:t>8. </a:t>
            </a:r>
            <a:r>
              <a:rPr lang="ja-JP" altLang="en-US" sz="4000" b="1" dirty="0"/>
              <a:t>注意事項</a:t>
            </a:r>
            <a:endParaRPr kumimoji="1" lang="ja-JP" altLang="en-US" sz="4000" dirty="0"/>
          </a:p>
        </p:txBody>
      </p:sp>
      <p:sp>
        <p:nvSpPr>
          <p:cNvPr id="3" name="コンテンツ プレースホルダー 2"/>
          <p:cNvSpPr>
            <a:spLocks noGrp="1"/>
          </p:cNvSpPr>
          <p:nvPr>
            <p:ph idx="1"/>
          </p:nvPr>
        </p:nvSpPr>
        <p:spPr>
          <a:xfrm>
            <a:off x="0" y="849086"/>
            <a:ext cx="12192000" cy="6008913"/>
          </a:xfrm>
        </p:spPr>
        <p:txBody>
          <a:bodyPr/>
          <a:lstStyle/>
          <a:p>
            <a:r>
              <a:rPr lang="ja-JP" altLang="ja-JP" b="1" u="sng" dirty="0"/>
              <a:t>電子原稿は、来年度</a:t>
            </a:r>
            <a:r>
              <a:rPr lang="en-US" altLang="ja-JP" b="1" u="sng" dirty="0"/>
              <a:t>MWE 2026</a:t>
            </a:r>
            <a:r>
              <a:rPr lang="ja-JP" altLang="ja-JP" b="1" u="sng" dirty="0"/>
              <a:t>の実施準備時期に</a:t>
            </a:r>
            <a:r>
              <a:rPr lang="en-US" altLang="ja-JP" b="1" u="sng" dirty="0"/>
              <a:t>Web</a:t>
            </a:r>
            <a:r>
              <a:rPr lang="ja-JP" altLang="ja-JP" b="1" u="sng" dirty="0" err="1"/>
              <a:t>にて</a:t>
            </a:r>
            <a:r>
              <a:rPr lang="ja-JP" altLang="ja-JP" b="1" u="sng" dirty="0"/>
              <a:t>公開する場合がありますので、予めご承知おきください</a:t>
            </a:r>
            <a:r>
              <a:rPr lang="ja-JP" altLang="ja-JP" dirty="0"/>
              <a:t>。</a:t>
            </a:r>
          </a:p>
          <a:p>
            <a:r>
              <a:rPr lang="ja-JP" altLang="ja-JP" dirty="0"/>
              <a:t>不明な点は下記問合せ先まで電子メールにてお願いいたします。</a:t>
            </a:r>
          </a:p>
          <a:p>
            <a:endParaRPr kumimoji="1" lang="ja-JP" altLang="en-US" dirty="0"/>
          </a:p>
        </p:txBody>
      </p:sp>
      <p:sp>
        <p:nvSpPr>
          <p:cNvPr id="4" name="スライド番号プレースホルダー 3"/>
          <p:cNvSpPr>
            <a:spLocks noGrp="1"/>
          </p:cNvSpPr>
          <p:nvPr>
            <p:ph type="sldNum" sz="quarter" idx="12"/>
          </p:nvPr>
        </p:nvSpPr>
        <p:spPr/>
        <p:txBody>
          <a:bodyPr/>
          <a:lstStyle/>
          <a:p>
            <a:fld id="{D0D73B66-5B61-47AC-A327-C0424A9ADB3C}" type="slidenum">
              <a:rPr kumimoji="1" lang="ja-JP" altLang="en-US" smtClean="0"/>
              <a:t>9</a:t>
            </a:fld>
            <a:endParaRPr kumimoji="1" lang="ja-JP" altLang="en-US"/>
          </a:p>
        </p:txBody>
      </p:sp>
    </p:spTree>
    <p:extLst>
      <p:ext uri="{BB962C8B-B14F-4D97-AF65-F5344CB8AC3E}">
        <p14:creationId xmlns:p14="http://schemas.microsoft.com/office/powerpoint/2010/main" val="30749666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CBDFEAA5E395FB46923EEF1115AB94C1" ma:contentTypeVersion="4" ma:contentTypeDescription="新しいドキュメントを作成します。" ma:contentTypeScope="" ma:versionID="7f48ffdcd7412dff8ec2a16ba522e608">
  <xsd:schema xmlns:xsd="http://www.w3.org/2001/XMLSchema" xmlns:xs="http://www.w3.org/2001/XMLSchema" xmlns:p="http://schemas.microsoft.com/office/2006/metadata/properties" xmlns:ns2="5df6f7a7-aca6-4749-a3a9-1b967df941a1" targetNamespace="http://schemas.microsoft.com/office/2006/metadata/properties" ma:root="true" ma:fieldsID="12087025ad0808c627e596ffbf7dfeac" ns2:_="">
    <xsd:import namespace="5df6f7a7-aca6-4749-a3a9-1b967df941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f6f7a7-aca6-4749-a3a9-1b967df941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0924E6-15EC-455F-A39C-61ED9501E297}">
  <ds:schemaRefs>
    <ds:schemaRef ds:uri="http://schemas.microsoft.com/office/2006/metadata/properties"/>
    <ds:schemaRef ds:uri="http://www.w3.org/XML/1998/namespace"/>
    <ds:schemaRef ds:uri="http://schemas.microsoft.com/office/2006/documentManagement/types"/>
    <ds:schemaRef ds:uri="http://purl.org/dc/elements/1.1/"/>
    <ds:schemaRef ds:uri="http://schemas.microsoft.com/office/infopath/2007/PartnerControls"/>
    <ds:schemaRef ds:uri="http://purl.org/dc/terms/"/>
    <ds:schemaRef ds:uri="http://schemas.openxmlformats.org/package/2006/metadata/core-properties"/>
    <ds:schemaRef ds:uri="5df6f7a7-aca6-4749-a3a9-1b967df941a1"/>
    <ds:schemaRef ds:uri="http://purl.org/dc/dcmitype/"/>
  </ds:schemaRefs>
</ds:datastoreItem>
</file>

<file path=customXml/itemProps2.xml><?xml version="1.0" encoding="utf-8"?>
<ds:datastoreItem xmlns:ds="http://schemas.openxmlformats.org/officeDocument/2006/customXml" ds:itemID="{3E449E41-BF19-4C53-8823-7AE3DE802D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f6f7a7-aca6-4749-a3a9-1b967df941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D0F044-4B72-491C-84B3-9CB7F35C2C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909</TotalTime>
  <Words>1987</Words>
  <Application>Microsoft Office PowerPoint</Application>
  <PresentationFormat>ワイド画面</PresentationFormat>
  <Paragraphs>134</Paragraphs>
  <Slides>11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11</vt:i4>
      </vt:variant>
    </vt:vector>
  </HeadingPairs>
  <TitlesOfParts>
    <vt:vector size="16" baseType="lpstr">
      <vt:lpstr>ＭＳ Ｐゴシック</vt:lpstr>
      <vt:lpstr>Arial</vt:lpstr>
      <vt:lpstr>Calibri</vt:lpstr>
      <vt:lpstr>Calibri Light</vt:lpstr>
      <vt:lpstr>Office テーマ</vt:lpstr>
      <vt:lpstr>MWE 2025原稿テンプレート (タイトル) －サブタイトル－ MWE 2025 Word Template (Title) －Subtitle－  電波 花子†   舞黒 太郎‡   美里 次郎‡ Hanako DENPA†   Taro MAIKURO‡  and  Jiro MIRI‡ †東京電波大学　‡ (株)ミリ波 Tokyo Denpa Univ.    Millimeter Wave Corp.  hanako@t_denpa.ac.jp, taro@t_denpa.ac.jp, jiro@milliha.co.jp</vt:lpstr>
      <vt:lpstr>1. はじめに</vt:lpstr>
      <vt:lpstr>2. 原稿使用言語</vt:lpstr>
      <vt:lpstr>3. 原稿枚数</vt:lpstr>
      <vt:lpstr>4. スライドの書き方</vt:lpstr>
      <vt:lpstr>5. 電子原稿 </vt:lpstr>
      <vt:lpstr>6. 提出物および提出締切</vt:lpstr>
      <vt:lpstr>7. 講演設備</vt:lpstr>
      <vt:lpstr>8. 注意事項</vt:lpstr>
      <vt:lpstr>9.電子原稿の送付先および問合せ先</vt:lpstr>
      <vt:lpstr>10. 文献および著者紹介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はじめに</dc:title>
  <dc:creator>Ryo Yamaguchi</dc:creator>
  <cp:lastModifiedBy>相澤孝美</cp:lastModifiedBy>
  <cp:revision>57</cp:revision>
  <cp:lastPrinted>2024-07-17T05:33:46Z</cp:lastPrinted>
  <dcterms:created xsi:type="dcterms:W3CDTF">2024-06-05T04:25:41Z</dcterms:created>
  <dcterms:modified xsi:type="dcterms:W3CDTF">2025-06-24T03:07:40Z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0x010100CBDFEAA5E395FB46923EEF1115AB94C1</vt:lpwstr>
  </property>
</Properties>
</file>